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76" r:id="rId5"/>
    <p:sldId id="278" r:id="rId6"/>
    <p:sldId id="277" r:id="rId7"/>
    <p:sldId id="262" r:id="rId8"/>
    <p:sldId id="263" r:id="rId9"/>
    <p:sldId id="264" r:id="rId10"/>
    <p:sldId id="274" r:id="rId11"/>
    <p:sldId id="265" r:id="rId12"/>
    <p:sldId id="266" r:id="rId13"/>
    <p:sldId id="275" r:id="rId14"/>
    <p:sldId id="267" r:id="rId15"/>
    <p:sldId id="268" r:id="rId16"/>
    <p:sldId id="270" r:id="rId17"/>
    <p:sldId id="271" r:id="rId18"/>
    <p:sldId id="272" r:id="rId19"/>
    <p:sldId id="273" r:id="rId20"/>
    <p:sldId id="269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249" autoAdjust="0"/>
    <p:restoredTop sz="94660" autoAdjust="0"/>
  </p:normalViewPr>
  <p:slideViewPr>
    <p:cSldViewPr snapToGrid="0">
      <p:cViewPr varScale="1">
        <p:scale>
          <a:sx n="60" d="100"/>
          <a:sy n="60" d="100"/>
        </p:scale>
        <p:origin x="72" y="163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277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DC783A-FE45-435A-8982-30CBF770BDBE}" type="datetimeFigureOut">
              <a:rPr lang="ru-RU" smtClean="0"/>
              <a:t>25.03.2025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C84715-8102-45D1-88FF-58B16368DB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06558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12DC5B-2EDF-03E1-A9DB-0C29CD9D9FA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13175" y="2046389"/>
            <a:ext cx="9144000" cy="2387600"/>
          </a:xfrm>
        </p:spPr>
        <p:txBody>
          <a:bodyPr anchor="b">
            <a:normAutofit/>
          </a:bodyPr>
          <a:lstStyle>
            <a:lvl1pPr algn="ctr">
              <a:defRPr sz="4400" b="1">
                <a:solidFill>
                  <a:srgbClr val="FF0000"/>
                </a:solidFill>
                <a:latin typeface="+mn-lt"/>
              </a:defRPr>
            </a:lvl1pPr>
          </a:lstStyle>
          <a:p>
            <a:r>
              <a:rPr lang="ru-RU" dirty="0"/>
              <a:t>Название презентации 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FBE912-F37B-33CF-FC7C-6E7DF72C226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533499" y="5912101"/>
            <a:ext cx="2762452" cy="40207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Москва, 2023 г.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04BD6F8-7B75-87F9-F2DB-CA5A00D422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E25AF2B-81B3-D48E-968B-7779F9C8A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55D55FB-410D-0CE7-DCC7-813C9C6B5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CF1F9-AE33-4E44-B7FD-546699C0CE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98391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41D9EB-0E3D-9D7F-94CF-6EE6AD39F6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00952" y="365126"/>
            <a:ext cx="8171848" cy="982412"/>
          </a:xfrm>
        </p:spPr>
        <p:txBody>
          <a:bodyPr>
            <a:normAutofit/>
          </a:bodyPr>
          <a:lstStyle>
            <a:lvl1pPr>
              <a:defRPr sz="2800" b="1">
                <a:latin typeface="+mn-lt"/>
              </a:defRPr>
            </a:lvl1pPr>
          </a:lstStyle>
          <a:p>
            <a:r>
              <a:rPr lang="ru-RU" dirty="0"/>
              <a:t>Заголовок  слайда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388046C-6D57-6520-EE79-653B6BDCCE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10121"/>
            <a:ext cx="10731366" cy="4527049"/>
          </a:xfrm>
        </p:spPr>
        <p:txBody>
          <a:bodyPr/>
          <a:lstStyle>
            <a:lvl1pPr>
              <a:defRPr sz="2600">
                <a:latin typeface="+mj-lt"/>
              </a:defRPr>
            </a:lvl1pPr>
            <a:lvl2pPr>
              <a:defRPr sz="1800">
                <a:latin typeface="+mj-lt"/>
              </a:defRPr>
            </a:lvl2pPr>
            <a:lvl3pPr>
              <a:defRPr sz="1600">
                <a:latin typeface="+mj-lt"/>
              </a:defRPr>
            </a:lvl3pPr>
            <a:lvl4pPr>
              <a:defRPr sz="1400">
                <a:latin typeface="+mj-lt"/>
              </a:defRPr>
            </a:lvl4pPr>
            <a:lvl5pPr>
              <a:defRPr sz="1200">
                <a:latin typeface="+mj-lt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2E9EB0-7322-2BFB-E306-4A1F508110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E229ED5-C730-6BD1-A88C-6E6E70391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936A28B-E8E0-513A-3724-1730DC745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CF1F9-AE33-4E44-B7FD-546699C0CE1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871079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B7E06D-F0AB-29DE-B232-24CD021E7C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39452" y="326625"/>
            <a:ext cx="8460607" cy="1030538"/>
          </a:xfrm>
        </p:spPr>
        <p:txBody>
          <a:bodyPr>
            <a:normAutofit/>
          </a:bodyPr>
          <a:lstStyle>
            <a:lvl1pPr>
              <a:defRPr sz="2800" b="1">
                <a:latin typeface="+mn-lt"/>
              </a:defRPr>
            </a:lvl1pPr>
          </a:lstStyle>
          <a:p>
            <a:r>
              <a:rPr lang="ru-RU" dirty="0"/>
              <a:t>Заголовок слайда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0058636-152D-F395-AF48-A9F90A8F43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sz="2600">
                <a:latin typeface="+mj-lt"/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40BF6C2-A7C2-60E7-95D3-98D41E6B86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sz="2600">
                <a:latin typeface="+mj-lt"/>
              </a:defRPr>
            </a:lvl1pPr>
            <a:lvl2pPr>
              <a:defRPr sz="1800">
                <a:latin typeface="+mj-lt"/>
              </a:defRPr>
            </a:lvl2pPr>
            <a:lvl3pPr>
              <a:defRPr sz="1600">
                <a:latin typeface="+mj-lt"/>
              </a:defRPr>
            </a:lvl3pPr>
            <a:lvl4pPr>
              <a:defRPr sz="1400">
                <a:latin typeface="+mj-lt"/>
              </a:defRPr>
            </a:lvl4pPr>
            <a:lvl5pPr>
              <a:defRPr sz="1200">
                <a:latin typeface="+mj-lt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FE6CB89-5E61-0F4B-7968-DCA90DBE7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B665F1C-DFF1-D846-5E95-A4FA93652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B2DF26C-DE61-5FD7-7737-BE9A684F0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CF1F9-AE33-4E44-B7FD-546699C0CE1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401850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C97FD4-C44F-5783-B30A-707B0A9A6F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62964" y="365126"/>
            <a:ext cx="8090836" cy="905410"/>
          </a:xfrm>
        </p:spPr>
        <p:txBody>
          <a:bodyPr>
            <a:normAutofit/>
          </a:bodyPr>
          <a:lstStyle>
            <a:lvl1pPr>
              <a:defRPr sz="2800" b="1">
                <a:latin typeface="+mn-lt"/>
              </a:defRPr>
            </a:lvl1pPr>
          </a:lstStyle>
          <a:p>
            <a:r>
              <a:rPr lang="ru-RU" dirty="0"/>
              <a:t>Заголовок слайда 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342293D-EC7A-D8E5-FA44-FAB2E275D5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EF007F8-D542-4D05-0051-0849F6434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6A44E4D-4815-F066-2D9B-1BB6B692F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CF1F9-AE33-4E44-B7FD-546699C0CE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66523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4C8B8E-5914-B06E-E081-0971A4C85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636296"/>
            <a:ext cx="3932237" cy="481262"/>
          </a:xfrm>
        </p:spPr>
        <p:txBody>
          <a:bodyPr anchor="b">
            <a:noAutofit/>
          </a:bodyPr>
          <a:lstStyle>
            <a:lvl1pPr>
              <a:defRPr sz="2600">
                <a:latin typeface="+mn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93362D6-8CB5-32F8-FA3F-FEC5C4C91C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751798"/>
            <a:ext cx="6172200" cy="4109252"/>
          </a:xfrm>
        </p:spPr>
        <p:txBody>
          <a:bodyPr/>
          <a:lstStyle>
            <a:lvl1pPr>
              <a:defRPr sz="1800">
                <a:latin typeface="+mj-lt"/>
              </a:defRPr>
            </a:lvl1pPr>
            <a:lvl2pPr>
              <a:defRPr sz="1600">
                <a:latin typeface="+mj-lt"/>
              </a:defRPr>
            </a:lvl2pPr>
            <a:lvl3pPr>
              <a:defRPr sz="1400">
                <a:latin typeface="+mj-lt"/>
              </a:defRPr>
            </a:lvl3pPr>
            <a:lvl4pPr>
              <a:defRPr sz="1400">
                <a:latin typeface="+mj-lt"/>
              </a:defRPr>
            </a:lvl4pPr>
            <a:lvl5pPr>
              <a:defRPr sz="1200">
                <a:latin typeface="+mj-lt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39FBB67-1B8F-A05E-000D-C832926F09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BD8E481-D3B9-8DA5-4EAB-D5991D486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FB6A428-BF5D-75ED-2F52-27E399BB6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166A8E1-A93E-77AB-79EC-84C3DB95A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CF1F9-AE33-4E44-B7FD-546699C0CE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15045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0F8E52-03EC-3AFA-166F-947FD7A97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8D565FC-BC4C-0814-41EA-FEFC991517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C2C9E61-D316-22C2-509F-5F896EAE29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85F0A-5F69-4C08-B315-8D0518FC489C}" type="datetimeFigureOut">
              <a:rPr lang="ru-RU" smtClean="0"/>
              <a:t>25.03.2025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7D9B681-DAEA-40C4-0C7E-7531CA2CD9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17EC2D1-4826-07CE-8AC7-EA849B2CDD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1CF1F9-AE33-4E44-B7FD-546699C0CE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9604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5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emf"/><Relationship Id="rId13" Type="http://schemas.openxmlformats.org/officeDocument/2006/relationships/image" Target="../media/image53.jpg"/><Relationship Id="rId3" Type="http://schemas.openxmlformats.org/officeDocument/2006/relationships/image" Target="../media/image45.jpeg"/><Relationship Id="rId7" Type="http://schemas.openxmlformats.org/officeDocument/2006/relationships/image" Target="../media/image47.jpeg"/><Relationship Id="rId12" Type="http://schemas.openxmlformats.org/officeDocument/2006/relationships/image" Target="../media/image52.jp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6.emf"/><Relationship Id="rId11" Type="http://schemas.openxmlformats.org/officeDocument/2006/relationships/image" Target="../media/image51.jpeg"/><Relationship Id="rId5" Type="http://schemas.openxmlformats.org/officeDocument/2006/relationships/image" Target="../media/image44.emf"/><Relationship Id="rId10" Type="http://schemas.openxmlformats.org/officeDocument/2006/relationships/image" Target="../media/image50.jpeg"/><Relationship Id="rId4" Type="http://schemas.openxmlformats.org/officeDocument/2006/relationships/oleObject" Target="../embeddings/oleObject1.bin"/><Relationship Id="rId9" Type="http://schemas.openxmlformats.org/officeDocument/2006/relationships/image" Target="../media/image4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F573DD-A046-FA9F-D5E4-4CC8C450DB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37373" y="1613251"/>
            <a:ext cx="9144000" cy="2387600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chemeClr val="tx1"/>
                </a:solidFill>
              </a:rPr>
              <a:t>Публичный отчет местной Первомайской районной общественной организации инвалидов – отделения Ростовской областной общественной организации ВОИ города Ростов на Дону за 2024 год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ADB5BB0-64C4-19E4-665C-929C6F514E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29854" y="6170393"/>
            <a:ext cx="2762452" cy="402072"/>
          </a:xfrm>
        </p:spPr>
        <p:txBody>
          <a:bodyPr>
            <a:normAutofit fontScale="25000" lnSpcReduction="20000"/>
          </a:bodyPr>
          <a:lstStyle/>
          <a:p>
            <a:r>
              <a:rPr lang="ru-RU" sz="5600" dirty="0"/>
              <a:t>Ростов-на-Дону</a:t>
            </a:r>
          </a:p>
          <a:p>
            <a:r>
              <a:rPr lang="ru-RU" sz="5600" dirty="0"/>
              <a:t> 2025 </a:t>
            </a:r>
            <a:r>
              <a:rPr lang="ru-RU" dirty="0"/>
              <a:t>г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E47824E-39E3-E502-7B7B-8DD696F73735}"/>
              </a:ext>
            </a:extLst>
          </p:cNvPr>
          <p:cNvSpPr/>
          <p:nvPr/>
        </p:nvSpPr>
        <p:spPr>
          <a:xfrm>
            <a:off x="9294395" y="528639"/>
            <a:ext cx="1907005" cy="98583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ПРООИ-ОРООО ВОИ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BF0F99-AD03-9BFE-2FE0-188C11733DB7}"/>
              </a:ext>
            </a:extLst>
          </p:cNvPr>
          <p:cNvSpPr txBox="1"/>
          <p:nvPr/>
        </p:nvSpPr>
        <p:spPr>
          <a:xfrm>
            <a:off x="2183907" y="4323425"/>
            <a:ext cx="7110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i="1" dirty="0"/>
              <a:t>         яркие события года в деятельности и работе </a:t>
            </a:r>
          </a:p>
          <a:p>
            <a:pPr algn="just"/>
            <a:r>
              <a:rPr lang="ru-RU" i="1" dirty="0"/>
              <a:t>        местной ПРООИ-ОРООО ВОИ в субъекте Российской Федерации</a:t>
            </a:r>
          </a:p>
        </p:txBody>
      </p:sp>
    </p:spTree>
    <p:extLst>
      <p:ext uri="{BB962C8B-B14F-4D97-AF65-F5344CB8AC3E}">
        <p14:creationId xmlns:p14="http://schemas.microsoft.com/office/powerpoint/2010/main" val="35982555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E8AF12-36FB-45EF-9CD5-5C1D90EC6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0952" y="0"/>
            <a:ext cx="8171848" cy="1347538"/>
          </a:xfrm>
        </p:spPr>
        <p:txBody>
          <a:bodyPr/>
          <a:lstStyle/>
          <a:p>
            <a:r>
              <a:rPr lang="ru-RU" dirty="0"/>
              <a:t>                                </a:t>
            </a:r>
            <a:r>
              <a:rPr lang="ru-RU" sz="1800" b="0" dirty="0"/>
              <a:t>Название ПРООИ-ОРООО ВОИ </a:t>
            </a:r>
            <a:br>
              <a:rPr lang="ru-RU" sz="1800" b="0" dirty="0"/>
            </a:br>
            <a:r>
              <a:rPr lang="ru-RU" dirty="0"/>
              <a:t>                   Социокультурная реабилитация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AE6EBD5-C569-4404-9382-118F6FA3DC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i="1" dirty="0"/>
              <a:t>Количество творческих мероприятий, в которых принимали участие инвалиды: - </a:t>
            </a:r>
            <a:r>
              <a:rPr lang="ru-RU" b="1" dirty="0"/>
              <a:t>37 массовых мероприятий в которых приняло участие 675 чел. </a:t>
            </a:r>
            <a:r>
              <a:rPr lang="ru-RU" i="1" dirty="0"/>
              <a:t>(количество участников мероприятий на территории района, необходимо отразить в соответствии с Формой 5-1С или уточнить ее) </a:t>
            </a:r>
          </a:p>
          <a:p>
            <a:endParaRPr lang="ru-RU" i="1" dirty="0"/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55744CE-F93F-44CC-99DC-0CCE5F8CF0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68" y="3746865"/>
            <a:ext cx="4051166" cy="275038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71E0BB4-528A-433A-9BF6-F18F11C43E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917" y="3742486"/>
            <a:ext cx="3670166" cy="275038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E25C832-16D4-41FE-82ED-0064739A4F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1957" y="3742486"/>
            <a:ext cx="3670166" cy="2750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643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F6CE3A-7796-D7D9-5005-86C629E34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8481" y="543328"/>
            <a:ext cx="9087744" cy="880056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/>
              <a:t>Программы по реабилитации и абилитации, </a:t>
            </a:r>
            <a:br>
              <a:rPr lang="ru-RU" sz="2400" b="1" dirty="0"/>
            </a:br>
            <a:r>
              <a:rPr lang="ru-RU" sz="2400" b="1" dirty="0"/>
              <a:t>благотворительные программы организаций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240FF0B-8EEC-F097-99A1-B88CD15B3F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1663" y="2275268"/>
            <a:ext cx="10686182" cy="3461957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endParaRPr lang="ru-RU" i="1" dirty="0"/>
          </a:p>
          <a:p>
            <a:r>
              <a:rPr lang="ru-RU" i="1" dirty="0"/>
              <a:t>Количество участников программ по реабилитации людей с инвалидностью, реализуемые непосредственно местной организацией ВОИ:- 18 чел.</a:t>
            </a:r>
          </a:p>
          <a:p>
            <a:r>
              <a:rPr lang="ru-RU" i="1" dirty="0"/>
              <a:t>Наименование благотворительных программ </a:t>
            </a:r>
            <a:r>
              <a:rPr lang="ru-RU" dirty="0"/>
              <a:t>при поддержке местной </a:t>
            </a:r>
            <a:r>
              <a:rPr lang="ru-RU" i="1" dirty="0"/>
              <a:t>организацией ВОИ в районе и количество их участников: - «Жизнь без границ», «Помощь старшему поколению и остронуждающимся членам организации» - 1872 чел. </a:t>
            </a:r>
          </a:p>
          <a:p>
            <a:r>
              <a:rPr lang="ru-RU" i="1" dirty="0"/>
              <a:t>Количество вовлечённых добровольцев в реализацию мероприятий и программ  местной организации ВОИ: - 17 чел.</a:t>
            </a:r>
          </a:p>
          <a:p>
            <a:endParaRPr lang="ru-RU" i="1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055E6FD-53D9-4B19-ECCD-3DBF00C985A3}"/>
              </a:ext>
            </a:extLst>
          </p:cNvPr>
          <p:cNvSpPr/>
          <p:nvPr/>
        </p:nvSpPr>
        <p:spPr>
          <a:xfrm>
            <a:off x="1809750" y="0"/>
            <a:ext cx="7343775" cy="5715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i="1" dirty="0"/>
              <a:t>Название ПРООИ-ОРООО ВОИ </a:t>
            </a:r>
          </a:p>
        </p:txBody>
      </p:sp>
    </p:spTree>
    <p:extLst>
      <p:ext uri="{BB962C8B-B14F-4D97-AF65-F5344CB8AC3E}">
        <p14:creationId xmlns:p14="http://schemas.microsoft.com/office/powerpoint/2010/main" val="31422814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F6CE3A-7796-D7D9-5005-86C629E34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3688" y="460337"/>
            <a:ext cx="8475662" cy="1320800"/>
          </a:xfrm>
        </p:spPr>
        <p:txBody>
          <a:bodyPr>
            <a:normAutofit/>
          </a:bodyPr>
          <a:lstStyle/>
          <a:p>
            <a:pPr algn="ctr"/>
            <a:r>
              <a:rPr lang="ru-RU" b="1" dirty="0"/>
              <a:t>Реализованные Проекты с привлечением стороннего финансирования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240FF0B-8EEC-F097-99A1-B88CD15B3F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1663" y="2419350"/>
            <a:ext cx="8596312" cy="4164330"/>
          </a:xfrm>
        </p:spPr>
        <p:txBody>
          <a:bodyPr>
            <a:normAutofit/>
          </a:bodyPr>
          <a:lstStyle/>
          <a:p>
            <a:r>
              <a:rPr lang="ru-RU" i="1" dirty="0"/>
              <a:t>Проекты (название, направленность)</a:t>
            </a:r>
            <a:r>
              <a:rPr lang="ru-RU" b="1" i="1" dirty="0"/>
              <a:t> местной организации </a:t>
            </a:r>
            <a:r>
              <a:rPr lang="ru-RU" i="1" dirty="0"/>
              <a:t>ВОИ,  поддержанные Фондом президентских грантов, другими фондами и благотворительными организациями: - </a:t>
            </a:r>
            <a:r>
              <a:rPr lang="ru-RU" b="1" dirty="0"/>
              <a:t>«Жизнь без границ», «Помощь старшему поколению и остронуждающимся членам организации»;</a:t>
            </a:r>
          </a:p>
          <a:p>
            <a:r>
              <a:rPr lang="ru-RU" i="1" dirty="0"/>
              <a:t>Количество </a:t>
            </a:r>
            <a:r>
              <a:rPr lang="ru-RU" b="1" i="1" dirty="0"/>
              <a:t>благополучателей</a:t>
            </a:r>
            <a:r>
              <a:rPr lang="ru-RU" i="1" dirty="0"/>
              <a:t> данных проектов: - 1872 чел. </a:t>
            </a:r>
          </a:p>
          <a:p>
            <a:endParaRPr lang="ru-RU" i="1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055E6FD-53D9-4B19-ECCD-3DBF00C985A3}"/>
              </a:ext>
            </a:extLst>
          </p:cNvPr>
          <p:cNvSpPr/>
          <p:nvPr/>
        </p:nvSpPr>
        <p:spPr>
          <a:xfrm>
            <a:off x="1809750" y="9525"/>
            <a:ext cx="7343775" cy="5715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i="1" dirty="0"/>
              <a:t>Название ПРООИ-ОРООО ВОИ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83D395-3E0F-412E-0410-838C15189778}"/>
              </a:ext>
            </a:extLst>
          </p:cNvPr>
          <p:cNvSpPr txBox="1"/>
          <p:nvPr/>
        </p:nvSpPr>
        <p:spPr>
          <a:xfrm>
            <a:off x="9371527" y="382073"/>
            <a:ext cx="2477037" cy="73866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ru-RU" sz="1400" dirty="0"/>
              <a:t>Рекомендуется </a:t>
            </a:r>
          </a:p>
          <a:p>
            <a:r>
              <a:rPr lang="ru-RU" sz="1400" dirty="0"/>
              <a:t>не более 3 слайдов </a:t>
            </a:r>
          </a:p>
          <a:p>
            <a:r>
              <a:rPr lang="ru-RU" sz="1400" dirty="0"/>
              <a:t>по данному направлению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A34755D-BB0A-4EFF-AFA4-BE416CC74D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857" y="5230368"/>
            <a:ext cx="1962912" cy="135331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C2C81B4-9722-426C-9FE1-8542925ED0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31534" y="5000276"/>
            <a:ext cx="1353312" cy="181349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7AA5F47-B2E3-419B-B2F7-BB6AFCEC95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688" y="5230368"/>
            <a:ext cx="1813496" cy="135331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6930FF1-2B2C-4DA6-8B3D-84471D73AF1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116587" y="5154439"/>
            <a:ext cx="1353312" cy="152066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AA5D973-7598-4585-A08F-FA219845BC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547" y="5230368"/>
            <a:ext cx="2205466" cy="136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006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B47BBE-4E4A-4B33-AAFF-C275C26A2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0952" y="0"/>
            <a:ext cx="8171848" cy="1347538"/>
          </a:xfrm>
        </p:spPr>
        <p:txBody>
          <a:bodyPr>
            <a:normAutofit/>
          </a:bodyPr>
          <a:lstStyle/>
          <a:p>
            <a:r>
              <a:rPr lang="ru-RU" sz="1800" b="0" dirty="0"/>
              <a:t>                          Название ПРООИ-ОРООО ВОИ </a:t>
            </a:r>
            <a:br>
              <a:rPr lang="ru-RU" i="1" dirty="0"/>
            </a:br>
            <a:r>
              <a:rPr lang="ru-RU" b="1" dirty="0"/>
              <a:t>Реализованные Проекты с привлечением                  стороннего финансирования</a:t>
            </a:r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28CE2AA-9915-4018-BB1D-2CC3F5F197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952" y="4166938"/>
            <a:ext cx="2565006" cy="251326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2458F97-9516-483C-B384-0B471D72C3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850" y="4166938"/>
            <a:ext cx="3060489" cy="251326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F5FD0E2-29D4-4357-8A8F-A251A04F79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549225" y="1410566"/>
            <a:ext cx="2748460" cy="2565006"/>
          </a:xfrm>
          <a:prstGeom prst="rect">
            <a:avLst/>
          </a:prstGeom>
        </p:spPr>
      </p:pic>
      <p:pic>
        <p:nvPicPr>
          <p:cNvPr id="7" name="Объект 6">
            <a:extLst>
              <a:ext uri="{FF2B5EF4-FFF2-40B4-BE49-F238E27FC236}">
                <a16:creationId xmlns:a16="http://schemas.microsoft.com/office/drawing/2014/main" id="{7BD80918-F190-4B31-8E6E-64A271224E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849" y="1347538"/>
            <a:ext cx="3060490" cy="2691062"/>
          </a:xfr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1DD314B-94AF-4E10-803F-BF4CADAE32E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339" y="1290140"/>
            <a:ext cx="2447897" cy="269106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6959FB4-E168-4C77-A1B5-9A00716EFC6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339" y="4117430"/>
            <a:ext cx="2447897" cy="2562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65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F6CE3A-7796-D7D9-5005-86C629E34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2922" y="377764"/>
            <a:ext cx="6690603" cy="1290221"/>
          </a:xfrm>
        </p:spPr>
        <p:txBody>
          <a:bodyPr>
            <a:normAutofit/>
          </a:bodyPr>
          <a:lstStyle/>
          <a:p>
            <a:pPr algn="ctr"/>
            <a:r>
              <a:rPr lang="ru-RU" b="1" dirty="0"/>
              <a:t>Информирование общества о положении инвалидов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240FF0B-8EEC-F097-99A1-B88CD15B3F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1662" y="2419350"/>
            <a:ext cx="10417241" cy="3317875"/>
          </a:xfrm>
        </p:spPr>
        <p:txBody>
          <a:bodyPr/>
          <a:lstStyle/>
          <a:p>
            <a:pPr marL="0" indent="0">
              <a:buNone/>
            </a:pPr>
            <a:endParaRPr lang="ru-RU" i="1" dirty="0"/>
          </a:p>
          <a:p>
            <a:endParaRPr lang="ru-RU" i="1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055E6FD-53D9-4B19-ECCD-3DBF00C985A3}"/>
              </a:ext>
            </a:extLst>
          </p:cNvPr>
          <p:cNvSpPr/>
          <p:nvPr/>
        </p:nvSpPr>
        <p:spPr>
          <a:xfrm>
            <a:off x="1809750" y="0"/>
            <a:ext cx="7343775" cy="5715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i="1" dirty="0"/>
              <a:t>Название ПРООИ-ОРООО ВОИ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6A32EFA-0EE3-4E4B-B923-FF27D14E4B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10773" y="1619250"/>
            <a:ext cx="4800600" cy="51435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2C97494-2643-475A-9ECB-CE91838876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04794" y="1632743"/>
            <a:ext cx="482758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893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F6CE3A-7796-D7D9-5005-86C629E34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5947" y="440184"/>
            <a:ext cx="6442028" cy="855216"/>
          </a:xfrm>
        </p:spPr>
        <p:txBody>
          <a:bodyPr>
            <a:normAutofit/>
          </a:bodyPr>
          <a:lstStyle/>
          <a:p>
            <a:r>
              <a:rPr lang="ru-RU" b="1" dirty="0"/>
              <a:t>       Достижения организации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240FF0B-8EEC-F097-99A1-B88CD15B3F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1662" y="1735584"/>
            <a:ext cx="9382995" cy="5373139"/>
          </a:xfrm>
        </p:spPr>
        <p:txBody>
          <a:bodyPr/>
          <a:lstStyle/>
          <a:p>
            <a:r>
              <a:rPr lang="ru-RU" i="1" dirty="0"/>
              <a:t>Любые достижения, которыми гордится организация </a:t>
            </a:r>
          </a:p>
          <a:p>
            <a:pPr marL="0" indent="0">
              <a:buNone/>
            </a:pPr>
            <a:r>
              <a:rPr lang="ru-RU" i="1" dirty="0"/>
              <a:t>и которые не были упомянуты выше</a:t>
            </a:r>
          </a:p>
          <a:p>
            <a:pPr marL="0" indent="0">
              <a:buNone/>
            </a:pPr>
            <a:endParaRPr lang="ru-RU" i="1" dirty="0"/>
          </a:p>
          <a:p>
            <a:pPr marL="0" indent="0">
              <a:buNone/>
            </a:pPr>
            <a:endParaRPr lang="ru-RU" i="1" dirty="0">
              <a:highlight>
                <a:srgbClr val="FFFF00"/>
              </a:highlight>
            </a:endParaRPr>
          </a:p>
          <a:p>
            <a:pPr marL="0" indent="0">
              <a:buNone/>
            </a:pPr>
            <a:endParaRPr lang="ru-RU" i="1" dirty="0">
              <a:highlight>
                <a:srgbClr val="FFFF00"/>
              </a:highlight>
            </a:endParaRPr>
          </a:p>
          <a:p>
            <a:pPr marL="0" indent="0">
              <a:buNone/>
            </a:pPr>
            <a:r>
              <a:rPr lang="ru-RU" i="1" dirty="0"/>
              <a:t>Достижения местной организаций ВОИ.</a:t>
            </a:r>
          </a:p>
          <a:p>
            <a:endParaRPr lang="ru-RU" i="1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055E6FD-53D9-4B19-ECCD-3DBF00C985A3}"/>
              </a:ext>
            </a:extLst>
          </p:cNvPr>
          <p:cNvSpPr/>
          <p:nvPr/>
        </p:nvSpPr>
        <p:spPr>
          <a:xfrm>
            <a:off x="1809750" y="0"/>
            <a:ext cx="7343775" cy="5715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i="1" dirty="0"/>
              <a:t>Название ПРООИ-ОРООО ВОИ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49CD7ED-6C3C-4884-8843-B7BAB50EFA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63" y="4641842"/>
            <a:ext cx="1714018" cy="1891693"/>
          </a:xfrm>
          <a:prstGeom prst="rect">
            <a:avLst/>
          </a:prstGeom>
        </p:spPr>
      </p:pic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id="{F6B05D33-37BE-4A1C-BFD4-E10AA15F896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70894332"/>
              </p:ext>
            </p:extLst>
          </p:nvPr>
        </p:nvGraphicFramePr>
        <p:xfrm>
          <a:off x="2575762" y="4635501"/>
          <a:ext cx="1714018" cy="19570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1" name="Acrobat Document" r:id="rId4" imgW="4533890" imgH="6408340" progId="Acrobat.Document.DC">
                  <p:embed/>
                </p:oleObj>
              </mc:Choice>
              <mc:Fallback>
                <p:oleObj name="Acrobat Document" r:id="rId4" imgW="4533890" imgH="6408340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575762" y="4635501"/>
                        <a:ext cx="1714018" cy="19570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5DD6357-0277-481E-93EB-BD3394E975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9861" y="4635501"/>
            <a:ext cx="1732141" cy="195702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95AD9FA-D9D5-4F56-A3C0-11481C7B321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769" y="2595716"/>
            <a:ext cx="1279806" cy="166656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2D19869-BED5-4AA2-9556-A52DC1EA11E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67665" y="2638133"/>
            <a:ext cx="1463281" cy="166656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472C8F5-73C3-40A3-B57D-5606BF3D949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079" y="2588191"/>
            <a:ext cx="2004143" cy="163554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AFCE2A6-9512-45A0-9D04-B43E155DC60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491" y="4635500"/>
            <a:ext cx="2995995" cy="189803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E8C74AD-51FF-4D34-A147-32634FC7D28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7691" y="2244200"/>
            <a:ext cx="2033235" cy="22225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FDA513C-EF22-48DD-94F1-62BD8C6474E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0079" y="4466700"/>
            <a:ext cx="1803228" cy="206683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EEFDE29B-F2C1-4A9E-B87F-BC1E39D745D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7566" y="1979532"/>
            <a:ext cx="1879119" cy="224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7388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F6CE3A-7796-D7D9-5005-86C629E34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663" y="460374"/>
            <a:ext cx="10056812" cy="1320800"/>
          </a:xfrm>
        </p:spPr>
        <p:txBody>
          <a:bodyPr>
            <a:normAutofit/>
          </a:bodyPr>
          <a:lstStyle/>
          <a:p>
            <a:pPr algn="ctr"/>
            <a:r>
              <a:rPr lang="ru-RU" b="1" dirty="0"/>
              <a:t>Благодарности, награды и дипломы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240FF0B-8EEC-F097-99A1-B88CD15B3F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1663" y="1968500"/>
            <a:ext cx="8596312" cy="3768726"/>
          </a:xfrm>
        </p:spPr>
        <p:txBody>
          <a:bodyPr/>
          <a:lstStyle/>
          <a:p>
            <a:r>
              <a:rPr lang="ru-RU" i="1" dirty="0"/>
              <a:t>Наиболее значимые благодарности в адрес  местной организации ВОИ в 2024 г (разместить в виде картинок копий документов)</a:t>
            </a:r>
          </a:p>
          <a:p>
            <a:endParaRPr lang="ru-RU" i="1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055E6FD-53D9-4B19-ECCD-3DBF00C985A3}"/>
              </a:ext>
            </a:extLst>
          </p:cNvPr>
          <p:cNvSpPr/>
          <p:nvPr/>
        </p:nvSpPr>
        <p:spPr>
          <a:xfrm>
            <a:off x="1809750" y="0"/>
            <a:ext cx="7343775" cy="5715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i="1" dirty="0"/>
              <a:t>Название ПРООИ-ОРООО ВОИ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4EB0F60-2954-4BEE-A2C0-87C155CFA1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451" y="3289300"/>
            <a:ext cx="2510246" cy="333236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94EAE7A-57D5-420B-89D1-567342F0D2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4109" y="3289297"/>
            <a:ext cx="2666915" cy="333236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73D2C83-A1F0-4E9A-8431-8114603067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8436" y="3289297"/>
            <a:ext cx="2510246" cy="3332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4563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F6CE3A-7796-D7D9-5005-86C629E34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8913" y="571500"/>
            <a:ext cx="8596312" cy="733425"/>
          </a:xfrm>
        </p:spPr>
        <p:txBody>
          <a:bodyPr>
            <a:normAutofit/>
          </a:bodyPr>
          <a:lstStyle/>
          <a:p>
            <a:pPr algn="ctr"/>
            <a:r>
              <a:rPr lang="ru-RU" b="1" dirty="0"/>
              <a:t>Благодарность нашим партнёрам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240FF0B-8EEC-F097-99A1-B88CD15B3F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8889" y="1686758"/>
            <a:ext cx="8319086" cy="1870830"/>
          </a:xfrm>
        </p:spPr>
        <p:txBody>
          <a:bodyPr>
            <a:normAutofit fontScale="92500" lnSpcReduction="10000"/>
          </a:bodyPr>
          <a:lstStyle/>
          <a:p>
            <a:r>
              <a:rPr lang="ru-RU" i="1" dirty="0"/>
              <a:t>Разместить наименование и\или логотип основных партнёров (коммерческих и некоммерческих организаций, органов государственной власти, физических лиц), которые в течение года помогали региональной и местным  организациям ВОИ в реализации собственных проектов и в текущей деятельности организаций ВОИ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055E6FD-53D9-4B19-ECCD-3DBF00C985A3}"/>
              </a:ext>
            </a:extLst>
          </p:cNvPr>
          <p:cNvSpPr/>
          <p:nvPr/>
        </p:nvSpPr>
        <p:spPr>
          <a:xfrm>
            <a:off x="1809750" y="0"/>
            <a:ext cx="7343775" cy="5715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i="1" dirty="0"/>
              <a:t>Название ПРООИ-ОРООО ВОИ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D225DFD-2A0B-4878-98D4-8717E5B39D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7913" y="3690374"/>
            <a:ext cx="1482571" cy="179069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007F54E-1F1D-449F-A4DD-D3917AEE18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014" y="3739281"/>
            <a:ext cx="1657350" cy="17907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148225C-311A-4B97-9B4D-CF118ADF1C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5421" y="3710059"/>
            <a:ext cx="1746217" cy="1819922"/>
          </a:xfrm>
          <a:prstGeom prst="rect">
            <a:avLst/>
          </a:prstGeom>
        </p:spPr>
      </p:pic>
      <p:pic>
        <p:nvPicPr>
          <p:cNvPr id="2050" name="Рисунок 1">
            <a:extLst>
              <a:ext uri="{FF2B5EF4-FFF2-40B4-BE49-F238E27FC236}">
                <a16:creationId xmlns:a16="http://schemas.microsoft.com/office/drawing/2014/main" id="{C7BAB850-57EC-458A-9E82-B15A07E4FD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5700" y="3739282"/>
            <a:ext cx="1279525" cy="1741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96138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F6CE3A-7796-D7D9-5005-86C629E34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7697" y="571500"/>
            <a:ext cx="8199977" cy="1040104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/>
              <a:t>Финансовый отчет за 2024 г. о деятельности местной организаций ВОИ</a:t>
            </a:r>
          </a:p>
        </p:txBody>
      </p:sp>
      <p:graphicFrame>
        <p:nvGraphicFramePr>
          <p:cNvPr id="7" name="Таблица 7">
            <a:extLst>
              <a:ext uri="{FF2B5EF4-FFF2-40B4-BE49-F238E27FC236}">
                <a16:creationId xmlns:a16="http://schemas.microsoft.com/office/drawing/2014/main" id="{9703867A-994E-67BB-E4A5-F0E599C9ADEF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584638041"/>
              </p:ext>
            </p:extLst>
          </p:nvPr>
        </p:nvGraphicFramePr>
        <p:xfrm>
          <a:off x="546354" y="1907289"/>
          <a:ext cx="10737809" cy="27866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3972">
                  <a:extLst>
                    <a:ext uri="{9D8B030D-6E8A-4147-A177-3AD203B41FA5}">
                      <a16:colId xmlns:a16="http://schemas.microsoft.com/office/drawing/2014/main" val="3126458129"/>
                    </a:ext>
                  </a:extLst>
                </a:gridCol>
                <a:gridCol w="6949397">
                  <a:extLst>
                    <a:ext uri="{9D8B030D-6E8A-4147-A177-3AD203B41FA5}">
                      <a16:colId xmlns:a16="http://schemas.microsoft.com/office/drawing/2014/main" val="2064355583"/>
                    </a:ext>
                  </a:extLst>
                </a:gridCol>
                <a:gridCol w="2834440">
                  <a:extLst>
                    <a:ext uri="{9D8B030D-6E8A-4147-A177-3AD203B41FA5}">
                      <a16:colId xmlns:a16="http://schemas.microsoft.com/office/drawing/2014/main" val="14918093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№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Источник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Сумма, руб.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42587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dirty="0"/>
                        <a:t>1.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dirty="0"/>
                        <a:t>Субсидии от РОО ВОИ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149000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0889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dirty="0"/>
                        <a:t>2.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dirty="0"/>
                        <a:t>Субсидии региональных и местных органов власти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нет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6586502"/>
                  </a:ext>
                </a:extLst>
              </a:tr>
              <a:tr h="561591">
                <a:tc>
                  <a:txBody>
                    <a:bodyPr/>
                    <a:lstStyle/>
                    <a:p>
                      <a:pPr algn="l"/>
                      <a:r>
                        <a:rPr lang="ru-RU" dirty="0"/>
                        <a:t>3.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dirty="0"/>
                        <a:t>Целевые грантовые поступления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нет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63466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dirty="0"/>
                        <a:t>4.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dirty="0"/>
                        <a:t>Членские и имущественные взносы членов ВОИ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24580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89103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dirty="0"/>
                        <a:t>5.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dirty="0"/>
                        <a:t>Иные поступления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475000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94907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dirty="0"/>
                        <a:t>ИТОГО: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648580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1377761"/>
                  </a:ext>
                </a:extLst>
              </a:tr>
            </a:tbl>
          </a:graphicData>
        </a:graphic>
      </p:graphicFrame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055E6FD-53D9-4B19-ECCD-3DBF00C985A3}"/>
              </a:ext>
            </a:extLst>
          </p:cNvPr>
          <p:cNvSpPr/>
          <p:nvPr/>
        </p:nvSpPr>
        <p:spPr>
          <a:xfrm>
            <a:off x="1809750" y="0"/>
            <a:ext cx="7343775" cy="5715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i="1" dirty="0"/>
              <a:t>Название ПРООИ-ОРООО ВОИ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0871CE1-9972-C50C-B00C-4E424F2C4EF0}"/>
              </a:ext>
            </a:extLst>
          </p:cNvPr>
          <p:cNvSpPr txBox="1"/>
          <p:nvPr/>
        </p:nvSpPr>
        <p:spPr>
          <a:xfrm>
            <a:off x="565404" y="1537957"/>
            <a:ext cx="2836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90C226"/>
                </a:solidFill>
              </a:rPr>
              <a:t>ПОСТУПЛЕНИЯ</a:t>
            </a:r>
          </a:p>
        </p:txBody>
      </p:sp>
    </p:spTree>
    <p:extLst>
      <p:ext uri="{BB962C8B-B14F-4D97-AF65-F5344CB8AC3E}">
        <p14:creationId xmlns:p14="http://schemas.microsoft.com/office/powerpoint/2010/main" val="9872466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F6CE3A-7796-D7D9-5005-86C629E34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2007" y="523879"/>
            <a:ext cx="8794612" cy="1121723"/>
          </a:xfrm>
        </p:spPr>
        <p:txBody>
          <a:bodyPr>
            <a:normAutofit/>
          </a:bodyPr>
          <a:lstStyle/>
          <a:p>
            <a:pPr algn="ctr"/>
            <a:r>
              <a:rPr lang="ru-RU" b="1" dirty="0"/>
              <a:t>Финансовый отчет о деятельности  местной организации ВОИ</a:t>
            </a:r>
          </a:p>
        </p:txBody>
      </p:sp>
      <p:graphicFrame>
        <p:nvGraphicFramePr>
          <p:cNvPr id="8" name="Таблица 8">
            <a:extLst>
              <a:ext uri="{FF2B5EF4-FFF2-40B4-BE49-F238E27FC236}">
                <a16:creationId xmlns:a16="http://schemas.microsoft.com/office/drawing/2014/main" id="{3EB7D258-D2E5-E508-65EF-16F3FC75454E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177771773"/>
              </p:ext>
            </p:extLst>
          </p:nvPr>
        </p:nvGraphicFramePr>
        <p:xfrm>
          <a:off x="642351" y="1929184"/>
          <a:ext cx="10768440" cy="4306668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648350">
                  <a:extLst>
                    <a:ext uri="{9D8B030D-6E8A-4147-A177-3AD203B41FA5}">
                      <a16:colId xmlns:a16="http://schemas.microsoft.com/office/drawing/2014/main" val="4219615219"/>
                    </a:ext>
                  </a:extLst>
                </a:gridCol>
                <a:gridCol w="6680488">
                  <a:extLst>
                    <a:ext uri="{9D8B030D-6E8A-4147-A177-3AD203B41FA5}">
                      <a16:colId xmlns:a16="http://schemas.microsoft.com/office/drawing/2014/main" val="2501682727"/>
                    </a:ext>
                  </a:extLst>
                </a:gridCol>
                <a:gridCol w="3439602">
                  <a:extLst>
                    <a:ext uri="{9D8B030D-6E8A-4147-A177-3AD203B41FA5}">
                      <a16:colId xmlns:a16="http://schemas.microsoft.com/office/drawing/2014/main" val="3320967747"/>
                    </a:ext>
                  </a:extLst>
                </a:gridCol>
              </a:tblGrid>
              <a:tr h="426141"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Направления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Сумма, руб.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5393039"/>
                  </a:ext>
                </a:extLst>
              </a:tr>
              <a:tr h="562416">
                <a:tc>
                  <a:txBody>
                    <a:bodyPr/>
                    <a:lstStyle/>
                    <a:p>
                      <a:r>
                        <a:rPr lang="ru-RU" sz="1600" dirty="0"/>
                        <a:t>1.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Расходы на проведение мероприятий по социальной интеграции инвалидов (спорт, культура, туризм)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/>
                        <a:t>                   142851</a:t>
                      </a:r>
                      <a:endParaRPr lang="ru-RU" sz="16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2959556"/>
                  </a:ext>
                </a:extLst>
              </a:tr>
              <a:tr h="604733">
                <a:tc>
                  <a:txBody>
                    <a:bodyPr/>
                    <a:lstStyle/>
                    <a:p>
                      <a:r>
                        <a:rPr lang="ru-RU" sz="1600" dirty="0"/>
                        <a:t>2.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Расходы на участие инвалидов в реабилитационных и </a:t>
                      </a:r>
                      <a:r>
                        <a:rPr lang="ru-RU" sz="1600" dirty="0" err="1"/>
                        <a:t>абилитационных</a:t>
                      </a:r>
                      <a:r>
                        <a:rPr lang="ru-RU" sz="1600" dirty="0"/>
                        <a:t> мероприятиях (проезд, проживание и питание)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                    151200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7195529"/>
                  </a:ext>
                </a:extLst>
              </a:tr>
              <a:tr h="426141">
                <a:tc>
                  <a:txBody>
                    <a:bodyPr/>
                    <a:lstStyle/>
                    <a:p>
                      <a:r>
                        <a:rPr lang="ru-RU" sz="1600" dirty="0"/>
                        <a:t>3.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Расходы для сохранения занятости инвалидов на  предприятиях организаций ВОИ </a:t>
                      </a:r>
                    </a:p>
                    <a:p>
                      <a:r>
                        <a:rPr lang="ru-RU" sz="1600" dirty="0"/>
                        <a:t>(в том числе модернизация рабочих мест)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                  105079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4702232"/>
                  </a:ext>
                </a:extLst>
              </a:tr>
              <a:tr h="610488">
                <a:tc>
                  <a:txBody>
                    <a:bodyPr/>
                    <a:lstStyle/>
                    <a:p>
                      <a:r>
                        <a:rPr lang="ru-RU" sz="1600" dirty="0"/>
                        <a:t>4.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Фонд оплаты труда со страховыми взносами в  местной организациях ВОИ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                       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108274"/>
                  </a:ext>
                </a:extLst>
              </a:tr>
              <a:tr h="426141">
                <a:tc>
                  <a:txBody>
                    <a:bodyPr/>
                    <a:lstStyle/>
                    <a:p>
                      <a:r>
                        <a:rPr lang="ru-RU" sz="1600" dirty="0"/>
                        <a:t>5.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Административно-хозяйственные расходы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                    241550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1621073"/>
                  </a:ext>
                </a:extLst>
              </a:tr>
              <a:tr h="410944">
                <a:tc>
                  <a:txBody>
                    <a:bodyPr/>
                    <a:lstStyle/>
                    <a:p>
                      <a:r>
                        <a:rPr lang="ru-RU" sz="1600" dirty="0"/>
                        <a:t>6.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Прочие расходы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/>
                        <a:t>                    7900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4361406"/>
                  </a:ext>
                </a:extLst>
              </a:tr>
              <a:tr h="426141">
                <a:tc>
                  <a:txBody>
                    <a:bodyPr/>
                    <a:lstStyle/>
                    <a:p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ИТОГО: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                    648580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2426250"/>
                  </a:ext>
                </a:extLst>
              </a:tr>
            </a:tbl>
          </a:graphicData>
        </a:graphic>
      </p:graphicFrame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055E6FD-53D9-4B19-ECCD-3DBF00C985A3}"/>
              </a:ext>
            </a:extLst>
          </p:cNvPr>
          <p:cNvSpPr/>
          <p:nvPr/>
        </p:nvSpPr>
        <p:spPr>
          <a:xfrm>
            <a:off x="1809750" y="0"/>
            <a:ext cx="7343775" cy="5715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i="1"/>
              <a:t>Название ПРООИ-ОРООО </a:t>
            </a:r>
            <a:r>
              <a:rPr lang="ru-RU" i="1" dirty="0"/>
              <a:t>ВОИ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13524F-4194-1EBD-8B2B-F83A4DCDB50D}"/>
              </a:ext>
            </a:extLst>
          </p:cNvPr>
          <p:cNvSpPr txBox="1"/>
          <p:nvPr/>
        </p:nvSpPr>
        <p:spPr>
          <a:xfrm>
            <a:off x="553576" y="1597981"/>
            <a:ext cx="2836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РАСХОДЫ</a:t>
            </a:r>
          </a:p>
        </p:txBody>
      </p:sp>
    </p:spTree>
    <p:extLst>
      <p:ext uri="{BB962C8B-B14F-4D97-AF65-F5344CB8AC3E}">
        <p14:creationId xmlns:p14="http://schemas.microsoft.com/office/powerpoint/2010/main" val="9281444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Накладка_6">
            <a:hlinkClick r:id="" action="ppaction://macro?name=S2_6"/>
            <a:extLst>
              <a:ext uri="{FF2B5EF4-FFF2-40B4-BE49-F238E27FC236}">
                <a16:creationId xmlns:a16="http://schemas.microsoft.com/office/drawing/2014/main" id="{23BD862F-5F1A-4BF3-8D32-F713D9A27726}"/>
              </a:ext>
            </a:extLst>
          </p:cNvPr>
          <p:cNvSpPr/>
          <p:nvPr/>
        </p:nvSpPr>
        <p:spPr>
          <a:xfrm>
            <a:off x="8278441" y="3991061"/>
            <a:ext cx="1148390" cy="57977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Накладка_5">
            <a:hlinkClick r:id="" action="ppaction://macro?name=S2_5"/>
            <a:extLst>
              <a:ext uri="{FF2B5EF4-FFF2-40B4-BE49-F238E27FC236}">
                <a16:creationId xmlns:a16="http://schemas.microsoft.com/office/drawing/2014/main" id="{ED071A9F-8407-4E34-B0C8-4BF9BE44F0FF}"/>
              </a:ext>
            </a:extLst>
          </p:cNvPr>
          <p:cNvSpPr/>
          <p:nvPr/>
        </p:nvSpPr>
        <p:spPr>
          <a:xfrm>
            <a:off x="8326329" y="4898265"/>
            <a:ext cx="1148390" cy="57977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9" name="Накладка_4">
            <a:hlinkClick r:id="" action="ppaction://macro?name=S2_4"/>
            <a:extLst>
              <a:ext uri="{FF2B5EF4-FFF2-40B4-BE49-F238E27FC236}">
                <a16:creationId xmlns:a16="http://schemas.microsoft.com/office/drawing/2014/main" id="{883B8FD4-6EDD-46B1-95D0-BB2E0A74DA30}"/>
              </a:ext>
            </a:extLst>
          </p:cNvPr>
          <p:cNvSpPr/>
          <p:nvPr/>
        </p:nvSpPr>
        <p:spPr>
          <a:xfrm>
            <a:off x="9546327" y="5422351"/>
            <a:ext cx="1148390" cy="57977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8" name="Накладка_3">
            <a:hlinkClick r:id="" action="ppaction://macro?name=S2_3"/>
            <a:extLst>
              <a:ext uri="{FF2B5EF4-FFF2-40B4-BE49-F238E27FC236}">
                <a16:creationId xmlns:a16="http://schemas.microsoft.com/office/drawing/2014/main" id="{BB7A5230-D70B-45EC-BB92-F3720735343A}"/>
              </a:ext>
            </a:extLst>
          </p:cNvPr>
          <p:cNvSpPr/>
          <p:nvPr/>
        </p:nvSpPr>
        <p:spPr>
          <a:xfrm>
            <a:off x="10736089" y="4901860"/>
            <a:ext cx="1148390" cy="57977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3" name="Накладка_2">
            <a:hlinkClick r:id="" action="ppaction://macro?name=S2_2"/>
            <a:extLst>
              <a:ext uri="{FF2B5EF4-FFF2-40B4-BE49-F238E27FC236}">
                <a16:creationId xmlns:a16="http://schemas.microsoft.com/office/drawing/2014/main" id="{8D4651A0-3102-4D87-99F8-E6F816AD588B}"/>
              </a:ext>
            </a:extLst>
          </p:cNvPr>
          <p:cNvSpPr/>
          <p:nvPr/>
        </p:nvSpPr>
        <p:spPr>
          <a:xfrm>
            <a:off x="10717920" y="3955806"/>
            <a:ext cx="1148390" cy="57977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Накладка_1">
            <a:hlinkClick r:id="" action="ppaction://macro?name=S2_1"/>
            <a:extLst>
              <a:ext uri="{FF2B5EF4-FFF2-40B4-BE49-F238E27FC236}">
                <a16:creationId xmlns:a16="http://schemas.microsoft.com/office/drawing/2014/main" id="{8C1ED83D-672F-4B5B-AF48-45DA42C78C13}"/>
              </a:ext>
            </a:extLst>
          </p:cNvPr>
          <p:cNvSpPr/>
          <p:nvPr/>
        </p:nvSpPr>
        <p:spPr>
          <a:xfrm>
            <a:off x="9509760" y="3395068"/>
            <a:ext cx="1166788" cy="56073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4" name="Накладка_0">
            <a:hlinkClick r:id="" action="ppaction://macro?name=S2_0"/>
            <a:extLst>
              <a:ext uri="{FF2B5EF4-FFF2-40B4-BE49-F238E27FC236}">
                <a16:creationId xmlns:a16="http://schemas.microsoft.com/office/drawing/2014/main" id="{C3701C2C-E1FD-4128-844D-349446574430}"/>
              </a:ext>
            </a:extLst>
          </p:cNvPr>
          <p:cNvSpPr/>
          <p:nvPr/>
        </p:nvSpPr>
        <p:spPr>
          <a:xfrm>
            <a:off x="9480804" y="4081819"/>
            <a:ext cx="1250832" cy="1279515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S2_6" hidden="1">
            <a:extLst>
              <a:ext uri="{FF2B5EF4-FFF2-40B4-BE49-F238E27FC236}">
                <a16:creationId xmlns:a16="http://schemas.microsoft.com/office/drawing/2014/main" id="{FADBD3F7-7003-4CD2-8C37-0201BA36AFA3}"/>
              </a:ext>
            </a:extLst>
          </p:cNvPr>
          <p:cNvSpPr/>
          <p:nvPr/>
        </p:nvSpPr>
        <p:spPr>
          <a:xfrm>
            <a:off x="197861" y="6044565"/>
            <a:ext cx="288000" cy="288000"/>
          </a:xfrm>
          <a:prstGeom prst="ellipse">
            <a:avLst/>
          </a:prstGeom>
          <a:solidFill>
            <a:srgbClr val="508927"/>
          </a:solidFill>
          <a:ln w="3175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1400" b="1" dirty="0">
                <a:solidFill>
                  <a:schemeClr val="bg1"/>
                </a:solidFill>
              </a:rPr>
              <a:t>6</a:t>
            </a:r>
            <a:endParaRPr lang="ru-RU" sz="1100" b="1" dirty="0">
              <a:solidFill>
                <a:schemeClr val="bg1"/>
              </a:solidFill>
            </a:endParaRPr>
          </a:p>
        </p:txBody>
      </p:sp>
      <p:sp>
        <p:nvSpPr>
          <p:cNvPr id="44" name="S2_5" hidden="1">
            <a:extLst>
              <a:ext uri="{FF2B5EF4-FFF2-40B4-BE49-F238E27FC236}">
                <a16:creationId xmlns:a16="http://schemas.microsoft.com/office/drawing/2014/main" id="{F650438C-5BB8-4825-BF4E-49491A93A0CC}"/>
              </a:ext>
            </a:extLst>
          </p:cNvPr>
          <p:cNvSpPr/>
          <p:nvPr/>
        </p:nvSpPr>
        <p:spPr>
          <a:xfrm>
            <a:off x="197861" y="5467190"/>
            <a:ext cx="288000" cy="288000"/>
          </a:xfrm>
          <a:prstGeom prst="ellipse">
            <a:avLst/>
          </a:prstGeom>
          <a:solidFill>
            <a:srgbClr val="508927"/>
          </a:solidFill>
          <a:ln w="3175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1400" b="1" dirty="0">
                <a:solidFill>
                  <a:schemeClr val="bg1"/>
                </a:solidFill>
              </a:rPr>
              <a:t>5</a:t>
            </a:r>
            <a:endParaRPr lang="ru-RU" sz="1100" b="1" dirty="0">
              <a:solidFill>
                <a:schemeClr val="bg1"/>
              </a:solidFill>
            </a:endParaRPr>
          </a:p>
        </p:txBody>
      </p:sp>
      <p:sp>
        <p:nvSpPr>
          <p:cNvPr id="43" name="S2_4" hidden="1">
            <a:extLst>
              <a:ext uri="{FF2B5EF4-FFF2-40B4-BE49-F238E27FC236}">
                <a16:creationId xmlns:a16="http://schemas.microsoft.com/office/drawing/2014/main" id="{DDD7A8F6-3586-47CC-A783-158FC323BA90}"/>
              </a:ext>
            </a:extLst>
          </p:cNvPr>
          <p:cNvSpPr/>
          <p:nvPr/>
        </p:nvSpPr>
        <p:spPr>
          <a:xfrm>
            <a:off x="201288" y="4898265"/>
            <a:ext cx="288000" cy="288000"/>
          </a:xfrm>
          <a:prstGeom prst="ellipse">
            <a:avLst/>
          </a:prstGeom>
          <a:solidFill>
            <a:srgbClr val="508927"/>
          </a:solidFill>
          <a:ln w="3175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1400" b="1" dirty="0">
                <a:solidFill>
                  <a:schemeClr val="bg1"/>
                </a:solidFill>
              </a:rPr>
              <a:t>4</a:t>
            </a:r>
            <a:endParaRPr lang="ru-RU" sz="1100" b="1" dirty="0">
              <a:solidFill>
                <a:schemeClr val="bg1"/>
              </a:solidFill>
            </a:endParaRPr>
          </a:p>
        </p:txBody>
      </p:sp>
      <p:sp>
        <p:nvSpPr>
          <p:cNvPr id="42" name="S2_3" hidden="1">
            <a:extLst>
              <a:ext uri="{FF2B5EF4-FFF2-40B4-BE49-F238E27FC236}">
                <a16:creationId xmlns:a16="http://schemas.microsoft.com/office/drawing/2014/main" id="{46DD3F86-3EC4-4AD3-93C7-A3EBE1BCCB99}"/>
              </a:ext>
            </a:extLst>
          </p:cNvPr>
          <p:cNvSpPr/>
          <p:nvPr/>
        </p:nvSpPr>
        <p:spPr>
          <a:xfrm>
            <a:off x="197861" y="4319716"/>
            <a:ext cx="288000" cy="288000"/>
          </a:xfrm>
          <a:prstGeom prst="ellipse">
            <a:avLst/>
          </a:prstGeom>
          <a:solidFill>
            <a:srgbClr val="508927"/>
          </a:solidFill>
          <a:ln w="3175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1400" b="1" dirty="0">
                <a:solidFill>
                  <a:schemeClr val="bg1"/>
                </a:solidFill>
              </a:rPr>
              <a:t>3</a:t>
            </a:r>
            <a:endParaRPr lang="ru-RU" sz="1100" b="1" dirty="0">
              <a:solidFill>
                <a:schemeClr val="bg1"/>
              </a:solidFill>
            </a:endParaRPr>
          </a:p>
        </p:txBody>
      </p:sp>
      <p:sp>
        <p:nvSpPr>
          <p:cNvPr id="82" name="S2_2" hidden="1">
            <a:extLst>
              <a:ext uri="{FF2B5EF4-FFF2-40B4-BE49-F238E27FC236}">
                <a16:creationId xmlns:a16="http://schemas.microsoft.com/office/drawing/2014/main" id="{88052B99-606C-4E70-8295-15ED0C8EDDC8}"/>
              </a:ext>
            </a:extLst>
          </p:cNvPr>
          <p:cNvSpPr/>
          <p:nvPr/>
        </p:nvSpPr>
        <p:spPr>
          <a:xfrm>
            <a:off x="195259" y="3743497"/>
            <a:ext cx="288000" cy="288000"/>
          </a:xfrm>
          <a:prstGeom prst="ellipse">
            <a:avLst/>
          </a:prstGeom>
          <a:solidFill>
            <a:srgbClr val="508927"/>
          </a:solidFill>
          <a:ln w="3175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sz="1400" b="1" dirty="0">
                <a:solidFill>
                  <a:schemeClr val="bg1"/>
                </a:solidFill>
              </a:rPr>
              <a:t>2</a:t>
            </a:r>
            <a:endParaRPr lang="ru-RU" sz="1100" b="1" dirty="0">
              <a:solidFill>
                <a:schemeClr val="bg1"/>
              </a:solidFill>
            </a:endParaRPr>
          </a:p>
        </p:txBody>
      </p:sp>
      <p:sp>
        <p:nvSpPr>
          <p:cNvPr id="79" name="S2_1" hidden="1">
            <a:extLst>
              <a:ext uri="{FF2B5EF4-FFF2-40B4-BE49-F238E27FC236}">
                <a16:creationId xmlns:a16="http://schemas.microsoft.com/office/drawing/2014/main" id="{70AD32A9-7603-4AEA-8058-B3D972E36F26}"/>
              </a:ext>
            </a:extLst>
          </p:cNvPr>
          <p:cNvSpPr/>
          <p:nvPr/>
        </p:nvSpPr>
        <p:spPr>
          <a:xfrm>
            <a:off x="191449" y="3136883"/>
            <a:ext cx="288000" cy="288000"/>
          </a:xfrm>
          <a:prstGeom prst="ellipse">
            <a:avLst/>
          </a:prstGeom>
          <a:solidFill>
            <a:srgbClr val="508927"/>
          </a:solidFill>
          <a:ln w="3175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1400" b="1" dirty="0">
                <a:solidFill>
                  <a:schemeClr val="bg1"/>
                </a:solidFill>
              </a:rPr>
              <a:t>1</a:t>
            </a:r>
            <a:endParaRPr lang="ru-RU" sz="1100" b="1" dirty="0">
              <a:solidFill>
                <a:schemeClr val="bg1"/>
              </a:solidFill>
            </a:endParaRPr>
          </a:p>
        </p:txBody>
      </p:sp>
      <p:sp>
        <p:nvSpPr>
          <p:cNvPr id="13" name="Заголовок 12">
            <a:extLst>
              <a:ext uri="{FF2B5EF4-FFF2-40B4-BE49-F238E27FC236}">
                <a16:creationId xmlns:a16="http://schemas.microsoft.com/office/drawing/2014/main" id="{C126E885-9EB9-0F71-D2B6-34F9ED4D51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0236" y="641106"/>
            <a:ext cx="8596312" cy="686540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/>
              <a:t>Краткая информация об организации</a:t>
            </a:r>
          </a:p>
        </p:txBody>
      </p:sp>
      <p:sp>
        <p:nvSpPr>
          <p:cNvPr id="15" name="Объект 14">
            <a:extLst>
              <a:ext uri="{FF2B5EF4-FFF2-40B4-BE49-F238E27FC236}">
                <a16:creationId xmlns:a16="http://schemas.microsoft.com/office/drawing/2014/main" id="{BCE66C5D-B4A7-2C7F-7A5B-1E24C29228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2349" y="1843683"/>
            <a:ext cx="9642819" cy="5016868"/>
          </a:xfrm>
        </p:spPr>
        <p:txBody>
          <a:bodyPr/>
          <a:lstStyle/>
          <a:p>
            <a:r>
              <a:rPr lang="ru-RU" i="1" dirty="0"/>
              <a:t>Дата юридической регистрации организации – 03.03.2000г.</a:t>
            </a:r>
          </a:p>
          <a:p>
            <a:r>
              <a:rPr lang="ru-RU" i="1" dirty="0"/>
              <a:t>Количество первичных организаций – 10</a:t>
            </a:r>
          </a:p>
          <a:p>
            <a:r>
              <a:rPr lang="ru-RU" i="1" dirty="0"/>
              <a:t>Функциональные подразделения и их наименование – </a:t>
            </a:r>
          </a:p>
          <a:p>
            <a:pPr marL="0" indent="0">
              <a:buNone/>
            </a:pPr>
            <a:r>
              <a:rPr lang="ru-RU" i="1" dirty="0"/>
              <a:t>   </a:t>
            </a:r>
            <a:r>
              <a:rPr lang="ru-RU" b="1" i="1" dirty="0"/>
              <a:t>Центр свободного общения по интересам «Надежда»</a:t>
            </a:r>
          </a:p>
          <a:p>
            <a:r>
              <a:rPr lang="ru-RU" i="1" dirty="0"/>
              <a:t>Количество членов ВОИ – 994 чел.</a:t>
            </a:r>
          </a:p>
          <a:p>
            <a:r>
              <a:rPr lang="ru-RU" i="1" dirty="0"/>
              <a:t>Количество инвалидов в Первомайском районе города Ростова-на –Дону  на 31 декабря 2024 г. – 12693 чел.</a:t>
            </a:r>
          </a:p>
          <a:p>
            <a:r>
              <a:rPr lang="ru-RU" i="1" dirty="0"/>
              <a:t>Председатель ПРООИ-ОРООО ВОИ </a:t>
            </a:r>
          </a:p>
          <a:p>
            <a:pPr marL="0" indent="0">
              <a:buNone/>
            </a:pPr>
            <a:r>
              <a:rPr lang="ru-RU" i="1" dirty="0"/>
              <a:t>  Прокопьев Леонид Владимирович</a:t>
            </a:r>
          </a:p>
          <a:p>
            <a:pPr marL="0" indent="0">
              <a:buNone/>
            </a:pPr>
            <a:endParaRPr lang="ru-RU" i="1" dirty="0"/>
          </a:p>
          <a:p>
            <a:pPr marL="0" indent="0">
              <a:buNone/>
            </a:pPr>
            <a:endParaRPr lang="ru-RU" i="1" dirty="0"/>
          </a:p>
        </p:txBody>
      </p:sp>
      <p:sp>
        <p:nvSpPr>
          <p:cNvPr id="48" name="Slide Number Placeholder 5">
            <a:extLst>
              <a:ext uri="{FF2B5EF4-FFF2-40B4-BE49-F238E27FC236}">
                <a16:creationId xmlns:a16="http://schemas.microsoft.com/office/drawing/2014/main" id="{657F2530-EEF4-4DA6-8C7A-148E1AB814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11745" y="6467157"/>
            <a:ext cx="684212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457200" rtl="0" eaLnBrk="1" fontAlgn="base" hangingPunct="1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rgbClr val="357F04"/>
                </a:solidFill>
                <a:latin typeface="Trebuchet MS" panose="020B0603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fld id="{2DD9FF70-5C9E-496A-BC8A-B2570B9562AF}" type="slidenum">
              <a:rPr lang="en-US" altLang="ru-RU" smtClean="0"/>
              <a:pPr>
                <a:defRPr/>
              </a:pPr>
              <a:t>2</a:t>
            </a:fld>
            <a:endParaRPr lang="en-US" altLang="ru-RU" dirty="0"/>
          </a:p>
        </p:txBody>
      </p:sp>
      <p:sp>
        <p:nvSpPr>
          <p:cNvPr id="50" name="S2_61" hidden="1">
            <a:extLst>
              <a:ext uri="{FF2B5EF4-FFF2-40B4-BE49-F238E27FC236}">
                <a16:creationId xmlns:a16="http://schemas.microsoft.com/office/drawing/2014/main" id="{FADBD3F7-7003-4CD2-8C37-0201BA36AFA3}"/>
              </a:ext>
            </a:extLst>
          </p:cNvPr>
          <p:cNvSpPr/>
          <p:nvPr/>
        </p:nvSpPr>
        <p:spPr>
          <a:xfrm>
            <a:off x="197165" y="6043869"/>
            <a:ext cx="288000" cy="288000"/>
          </a:xfrm>
          <a:prstGeom prst="ellipse">
            <a:avLst/>
          </a:prstGeom>
          <a:solidFill>
            <a:srgbClr val="508927"/>
          </a:solidFill>
          <a:ln w="3175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1400" b="1" dirty="0">
                <a:solidFill>
                  <a:schemeClr val="bg1"/>
                </a:solidFill>
              </a:rPr>
              <a:t>6</a:t>
            </a:r>
            <a:endParaRPr lang="ru-RU" sz="1100" b="1" dirty="0">
              <a:solidFill>
                <a:schemeClr val="bg1"/>
              </a:solidFill>
            </a:endParaRPr>
          </a:p>
        </p:txBody>
      </p:sp>
      <p:sp>
        <p:nvSpPr>
          <p:cNvPr id="51" name="S2_51" hidden="1">
            <a:extLst>
              <a:ext uri="{FF2B5EF4-FFF2-40B4-BE49-F238E27FC236}">
                <a16:creationId xmlns:a16="http://schemas.microsoft.com/office/drawing/2014/main" id="{F650438C-5BB8-4825-BF4E-49491A93A0CC}"/>
              </a:ext>
            </a:extLst>
          </p:cNvPr>
          <p:cNvSpPr/>
          <p:nvPr/>
        </p:nvSpPr>
        <p:spPr>
          <a:xfrm>
            <a:off x="197165" y="5466494"/>
            <a:ext cx="288000" cy="288000"/>
          </a:xfrm>
          <a:prstGeom prst="ellipse">
            <a:avLst/>
          </a:prstGeom>
          <a:solidFill>
            <a:srgbClr val="508927"/>
          </a:solidFill>
          <a:ln w="3175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1400" b="1" dirty="0">
                <a:solidFill>
                  <a:schemeClr val="bg1"/>
                </a:solidFill>
              </a:rPr>
              <a:t>5</a:t>
            </a:r>
            <a:endParaRPr lang="ru-RU" sz="1100" b="1" dirty="0">
              <a:solidFill>
                <a:schemeClr val="bg1"/>
              </a:solidFill>
            </a:endParaRPr>
          </a:p>
        </p:txBody>
      </p:sp>
      <p:sp>
        <p:nvSpPr>
          <p:cNvPr id="52" name="S2_41" hidden="1">
            <a:extLst>
              <a:ext uri="{FF2B5EF4-FFF2-40B4-BE49-F238E27FC236}">
                <a16:creationId xmlns:a16="http://schemas.microsoft.com/office/drawing/2014/main" id="{DDD7A8F6-3586-47CC-A783-158FC323BA90}"/>
              </a:ext>
            </a:extLst>
          </p:cNvPr>
          <p:cNvSpPr/>
          <p:nvPr/>
        </p:nvSpPr>
        <p:spPr>
          <a:xfrm>
            <a:off x="200592" y="4897569"/>
            <a:ext cx="288000" cy="288000"/>
          </a:xfrm>
          <a:prstGeom prst="ellipse">
            <a:avLst/>
          </a:prstGeom>
          <a:solidFill>
            <a:srgbClr val="508927"/>
          </a:solidFill>
          <a:ln w="3175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1400" b="1" dirty="0">
                <a:solidFill>
                  <a:schemeClr val="bg1"/>
                </a:solidFill>
              </a:rPr>
              <a:t>4</a:t>
            </a:r>
            <a:endParaRPr lang="ru-RU" sz="1100" b="1" dirty="0">
              <a:solidFill>
                <a:schemeClr val="bg1"/>
              </a:solidFill>
            </a:endParaRPr>
          </a:p>
        </p:txBody>
      </p:sp>
      <p:sp>
        <p:nvSpPr>
          <p:cNvPr id="53" name="S2_31" hidden="1">
            <a:extLst>
              <a:ext uri="{FF2B5EF4-FFF2-40B4-BE49-F238E27FC236}">
                <a16:creationId xmlns:a16="http://schemas.microsoft.com/office/drawing/2014/main" id="{46DD3F86-3EC4-4AD3-93C7-A3EBE1BCCB99}"/>
              </a:ext>
            </a:extLst>
          </p:cNvPr>
          <p:cNvSpPr/>
          <p:nvPr/>
        </p:nvSpPr>
        <p:spPr>
          <a:xfrm>
            <a:off x="197165" y="4319020"/>
            <a:ext cx="288000" cy="288000"/>
          </a:xfrm>
          <a:prstGeom prst="ellipse">
            <a:avLst/>
          </a:prstGeom>
          <a:solidFill>
            <a:srgbClr val="508927"/>
          </a:solidFill>
          <a:ln w="3175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1400" b="1" dirty="0">
                <a:solidFill>
                  <a:schemeClr val="bg1"/>
                </a:solidFill>
              </a:rPr>
              <a:t>3</a:t>
            </a:r>
            <a:endParaRPr lang="ru-RU" sz="1100" b="1" dirty="0">
              <a:solidFill>
                <a:schemeClr val="bg1"/>
              </a:solidFill>
            </a:endParaRPr>
          </a:p>
        </p:txBody>
      </p:sp>
      <p:sp>
        <p:nvSpPr>
          <p:cNvPr id="54" name="S2_21" hidden="1">
            <a:extLst>
              <a:ext uri="{FF2B5EF4-FFF2-40B4-BE49-F238E27FC236}">
                <a16:creationId xmlns:a16="http://schemas.microsoft.com/office/drawing/2014/main" id="{88052B99-606C-4E70-8295-15ED0C8EDDC8}"/>
              </a:ext>
            </a:extLst>
          </p:cNvPr>
          <p:cNvSpPr/>
          <p:nvPr/>
        </p:nvSpPr>
        <p:spPr>
          <a:xfrm>
            <a:off x="194563" y="3742801"/>
            <a:ext cx="288000" cy="288000"/>
          </a:xfrm>
          <a:prstGeom prst="ellipse">
            <a:avLst/>
          </a:prstGeom>
          <a:solidFill>
            <a:srgbClr val="508927"/>
          </a:solidFill>
          <a:ln w="3175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sz="1400" b="1" dirty="0">
                <a:solidFill>
                  <a:schemeClr val="bg1"/>
                </a:solidFill>
              </a:rPr>
              <a:t>2</a:t>
            </a:r>
            <a:endParaRPr lang="ru-RU" sz="1100" b="1" dirty="0">
              <a:solidFill>
                <a:schemeClr val="bg1"/>
              </a:solidFill>
            </a:endParaRPr>
          </a:p>
        </p:txBody>
      </p:sp>
      <p:sp>
        <p:nvSpPr>
          <p:cNvPr id="56" name="S2_11" hidden="1">
            <a:extLst>
              <a:ext uri="{FF2B5EF4-FFF2-40B4-BE49-F238E27FC236}">
                <a16:creationId xmlns:a16="http://schemas.microsoft.com/office/drawing/2014/main" id="{70AD32A9-7603-4AEA-8058-B3D972E36F26}"/>
              </a:ext>
            </a:extLst>
          </p:cNvPr>
          <p:cNvSpPr/>
          <p:nvPr/>
        </p:nvSpPr>
        <p:spPr>
          <a:xfrm>
            <a:off x="206063" y="3126445"/>
            <a:ext cx="288000" cy="288000"/>
          </a:xfrm>
          <a:prstGeom prst="ellipse">
            <a:avLst/>
          </a:prstGeom>
          <a:solidFill>
            <a:srgbClr val="508927"/>
          </a:solidFill>
          <a:ln w="3175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1400" b="1" dirty="0">
                <a:solidFill>
                  <a:schemeClr val="bg1"/>
                </a:solidFill>
              </a:rPr>
              <a:t>1</a:t>
            </a:r>
            <a:endParaRPr lang="ru-RU" sz="1100" b="1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973C2C30-91EC-E795-AC2B-2731C75A47D4}"/>
              </a:ext>
            </a:extLst>
          </p:cNvPr>
          <p:cNvSpPr/>
          <p:nvPr/>
        </p:nvSpPr>
        <p:spPr>
          <a:xfrm>
            <a:off x="1809750" y="0"/>
            <a:ext cx="7343775" cy="5715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i="1" dirty="0"/>
              <a:t>Название ПРООИ - ОРООО ВОИ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79D15B0-5D5C-4290-B784-9AD03A08C3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713" y="4368801"/>
            <a:ext cx="1484628" cy="21912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0" grpId="0"/>
      <p:bldP spid="39" grpId="0"/>
      <p:bldP spid="38" grpId="0"/>
      <p:bldP spid="83" grpId="0"/>
      <p:bldP spid="7" grpId="0"/>
      <p:bldP spid="84" grpId="0"/>
      <p:bldP spid="45" grpId="0" animBg="1"/>
      <p:bldP spid="44" grpId="0" animBg="1"/>
      <p:bldP spid="43" grpId="0" animBg="1"/>
      <p:bldP spid="42" grpId="0" animBg="1"/>
      <p:bldP spid="82" grpId="0" animBg="1"/>
      <p:bldP spid="7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F6CE3A-7796-D7D9-5005-86C629E34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6138" y="342900"/>
            <a:ext cx="8596312" cy="1116169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/>
              <a:t>Вы можете больше узнать о нашей деятельности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055E6FD-53D9-4B19-ECCD-3DBF00C985A3}"/>
              </a:ext>
            </a:extLst>
          </p:cNvPr>
          <p:cNvSpPr/>
          <p:nvPr/>
        </p:nvSpPr>
        <p:spPr>
          <a:xfrm>
            <a:off x="1809750" y="0"/>
            <a:ext cx="7343775" cy="5715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i="1" dirty="0"/>
              <a:t>Название ПРООИ-ОРООО ВОИ 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57A7CB5D-FC08-3309-A85D-EFD3FF4F13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i="1" dirty="0"/>
              <a:t>Фото офиса и общий номер телефона местной организации: -</a:t>
            </a:r>
            <a:r>
              <a:rPr lang="en-US" i="1" dirty="0"/>
              <a:t> </a:t>
            </a:r>
            <a:r>
              <a:rPr lang="ru-RU" i="1" dirty="0"/>
              <a:t>р.т.-8(863)-252-44-15;</a:t>
            </a:r>
          </a:p>
          <a:p>
            <a:pPr marL="0" indent="0">
              <a:buNone/>
            </a:pPr>
            <a:endParaRPr lang="ru-RU" i="1" dirty="0">
              <a:highlight>
                <a:srgbClr val="FFFF00"/>
              </a:highlight>
            </a:endParaRPr>
          </a:p>
          <a:p>
            <a:pPr marL="0" indent="0">
              <a:buNone/>
            </a:pPr>
            <a:endParaRPr lang="ru-RU" i="1" dirty="0">
              <a:highlight>
                <a:srgbClr val="FFFF00"/>
              </a:highlight>
            </a:endParaRPr>
          </a:p>
          <a:p>
            <a:r>
              <a:rPr lang="ru-RU" i="1" dirty="0"/>
              <a:t>Адрес сайта местной организации: -</a:t>
            </a:r>
            <a:r>
              <a:rPr lang="en-US" i="1" dirty="0"/>
              <a:t> </a:t>
            </a:r>
            <a:r>
              <a:rPr lang="en-US" b="1" dirty="0"/>
              <a:t>rndvoi.ru</a:t>
            </a:r>
            <a:r>
              <a:rPr lang="ru-RU" b="1" dirty="0"/>
              <a:t> находится в стадии оформления;</a:t>
            </a:r>
          </a:p>
          <a:p>
            <a:pPr>
              <a:spcBef>
                <a:spcPts val="0"/>
              </a:spcBef>
            </a:pPr>
            <a:r>
              <a:rPr lang="ru-RU" i="1" dirty="0"/>
              <a:t>Актуальные страницы в социальных сетях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i="1" dirty="0"/>
              <a:t>местной </a:t>
            </a:r>
            <a:r>
              <a:rPr lang="ru-RU" i="1" dirty="0">
                <a:solidFill>
                  <a:schemeClr val="tx1"/>
                </a:solidFill>
              </a:rPr>
              <a:t>организации ВОИ: - ( </a:t>
            </a:r>
            <a:r>
              <a:rPr lang="ru-RU" b="1" dirty="0">
                <a:solidFill>
                  <a:schemeClr val="tx1"/>
                </a:solidFill>
              </a:rPr>
              <a:t>ВАЦАП,ТЕЛЕГРАМ</a:t>
            </a:r>
            <a:r>
              <a:rPr lang="ru-RU" i="1" dirty="0">
                <a:solidFill>
                  <a:schemeClr val="tx1"/>
                </a:solidFill>
              </a:rPr>
              <a:t>);</a:t>
            </a:r>
          </a:p>
          <a:p>
            <a:r>
              <a:rPr lang="ru-RU" i="1" dirty="0">
                <a:solidFill>
                  <a:schemeClr val="tx1"/>
                </a:solidFill>
              </a:rPr>
              <a:t>Печатное периодическое издание </a:t>
            </a:r>
            <a:r>
              <a:rPr lang="ru-RU" i="1" dirty="0"/>
              <a:t>местной </a:t>
            </a:r>
            <a:r>
              <a:rPr lang="ru-RU" i="1" dirty="0">
                <a:solidFill>
                  <a:schemeClr val="tx1"/>
                </a:solidFill>
              </a:rPr>
              <a:t> организации ВОИ </a:t>
            </a:r>
            <a:r>
              <a:rPr lang="ru-RU" i="1" dirty="0"/>
              <a:t>(наименование, количество выпусков, тираж, распространение, адрес в интернете электронной </a:t>
            </a:r>
            <a:r>
              <a:rPr lang="ru-RU" i="1" dirty="0">
                <a:solidFill>
                  <a:schemeClr val="tx1"/>
                </a:solidFill>
              </a:rPr>
              <a:t>версии): - </a:t>
            </a:r>
            <a:r>
              <a:rPr lang="ru-RU" b="1" dirty="0">
                <a:solidFill>
                  <a:schemeClr val="tx1"/>
                </a:solidFill>
              </a:rPr>
              <a:t>НЕТ</a:t>
            </a:r>
            <a:r>
              <a:rPr lang="ru-RU" b="1" dirty="0"/>
              <a:t>.</a:t>
            </a:r>
            <a:endParaRPr lang="ru-RU" dirty="0">
              <a:solidFill>
                <a:schemeClr val="tx1"/>
              </a:solidFill>
            </a:endParaRPr>
          </a:p>
          <a:p>
            <a:endParaRPr lang="ru-RU" i="1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6453C2D-89FD-490D-8D25-81D82CEF35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65319" y="2663304"/>
            <a:ext cx="1047568" cy="74572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765CA5-5D7E-413A-8F02-E783BD4122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89631" y="2687720"/>
            <a:ext cx="998735" cy="74572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15E10D2-3570-414E-AE57-20C35294E6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76302" y="2700945"/>
            <a:ext cx="998736" cy="71927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884FF53-AF6D-4505-896C-A2461AA9CF9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42466" y="2357554"/>
            <a:ext cx="1349407" cy="105538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33CC699-1ECE-40CF-A0EB-EDC8473A4E7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06468" y="2357555"/>
            <a:ext cx="1349405" cy="1055382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0421F20A-A95E-48B0-A9C5-32E1B8D3F4E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09392" y="2335361"/>
            <a:ext cx="1393794" cy="105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6717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F6CE3A-7796-D7D9-5005-86C629E34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7477" y="563328"/>
            <a:ext cx="8171848" cy="982412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/>
              <a:t>Защита прав и законных интересов инвалидов</a:t>
            </a:r>
            <a:endParaRPr lang="ru-RU" sz="3200" dirty="0">
              <a:solidFill>
                <a:schemeClr val="tx1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240FF0B-8EEC-F097-99A1-B88CD15B3F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1663" y="2165359"/>
            <a:ext cx="10202088" cy="4015749"/>
          </a:xfrm>
        </p:spPr>
        <p:txBody>
          <a:bodyPr>
            <a:normAutofit/>
          </a:bodyPr>
          <a:lstStyle/>
          <a:p>
            <a:pPr indent="449580" algn="just"/>
            <a:r>
              <a:rPr lang="ru-RU" sz="2000" i="1" dirty="0"/>
              <a:t>Участвуя в обсуждении нормативно-правовых актов регионального уровня, добились принятия следующих решений для повышения качества жизни инвалидов и их семей: -</a:t>
            </a:r>
            <a:r>
              <a:rPr lang="ru-RU" sz="2000" i="1" dirty="0">
                <a:latin typeface="Times New Roman" panose="02020603050405020304" pitchFamily="18" charset="0"/>
              </a:rPr>
              <a:t> </a:t>
            </a:r>
            <a:r>
              <a:rPr lang="ru-RU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Правление ПРООИ-ОРООО ВОИ тесно сотрудничает с администрацией, прокуратурой, МУСЗН, МУЦСО, </a:t>
            </a: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СВР</a:t>
            </a:r>
            <a:r>
              <a:rPr lang="ru-RU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Центром занятости населения, взрослыми и детскими поликлиниками и всеми муниципальными и общественными структурами Первомайского района города Ростова-на-Дону по вопросам </a:t>
            </a: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</a:t>
            </a:r>
            <a:r>
              <a:rPr lang="ru-RU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ащиты прав и интересов инвалидов и интеграция их в общество;</a:t>
            </a:r>
          </a:p>
          <a:p>
            <a:endParaRPr lang="ru-RU" i="1" dirty="0"/>
          </a:p>
          <a:p>
            <a:endParaRPr lang="ru-RU" i="1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10F04E1-FBFF-B1EA-C893-929962947F89}"/>
              </a:ext>
            </a:extLst>
          </p:cNvPr>
          <p:cNvSpPr/>
          <p:nvPr/>
        </p:nvSpPr>
        <p:spPr>
          <a:xfrm>
            <a:off x="1809750" y="0"/>
            <a:ext cx="7343775" cy="5715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i="1" dirty="0"/>
              <a:t>Название ПРООИ-ОРОО ВОИ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96287B-4DC9-8569-8A1D-29CBAB5B6FC3}"/>
              </a:ext>
            </a:extLst>
          </p:cNvPr>
          <p:cNvSpPr txBox="1"/>
          <p:nvPr/>
        </p:nvSpPr>
        <p:spPr>
          <a:xfrm>
            <a:off x="8890715" y="403538"/>
            <a:ext cx="2477037" cy="73866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ru-RU" sz="1400" dirty="0"/>
              <a:t>Рекомендуется </a:t>
            </a:r>
          </a:p>
          <a:p>
            <a:r>
              <a:rPr lang="ru-RU" sz="1400" dirty="0"/>
              <a:t>не более 3 слайдов </a:t>
            </a:r>
          </a:p>
          <a:p>
            <a:r>
              <a:rPr lang="ru-RU" sz="1400" dirty="0"/>
              <a:t>по данному направлению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50008CE-B88E-40C8-9E6F-276BA736C92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7475" y="4142767"/>
            <a:ext cx="3819350" cy="259702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62768D7-DC9B-4B3F-86B1-92045C770A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5075" y="4156013"/>
            <a:ext cx="3320572" cy="259702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395FBAA-50A7-48D0-8EA4-ADB3FBC7E5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653" y="4187038"/>
            <a:ext cx="3320572" cy="2597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2867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F6CE3A-7796-D7D9-5005-86C629E34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7477" y="563328"/>
            <a:ext cx="8171848" cy="982412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/>
              <a:t>Защита прав и законных интересов инвалидов</a:t>
            </a:r>
            <a:endParaRPr lang="ru-RU" sz="3200" dirty="0">
              <a:solidFill>
                <a:schemeClr val="tx1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240FF0B-8EEC-F097-99A1-B88CD15B3F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1663" y="1705531"/>
            <a:ext cx="10202088" cy="5152470"/>
          </a:xfrm>
        </p:spPr>
        <p:txBody>
          <a:bodyPr>
            <a:normAutofit/>
          </a:bodyPr>
          <a:lstStyle/>
          <a:p>
            <a:pPr algn="just"/>
            <a:r>
              <a:rPr lang="ru-RU" sz="2000" i="1" dirty="0"/>
              <a:t>Взаимодействуя с региональными органами власти, прокуратурой и другими надзорными органами мы восстановили следующие нарушенные права инвалидов: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2000" i="1" dirty="0"/>
              <a:t>      </a:t>
            </a:r>
            <a:r>
              <a:rPr lang="ru-RU" sz="2000" b="1" i="1" dirty="0"/>
              <a:t>-   </a:t>
            </a:r>
            <a:r>
              <a:rPr lang="ru-RU" sz="2000" b="1" dirty="0"/>
              <a:t>В </a:t>
            </a:r>
            <a:r>
              <a:rPr lang="ru-RU" sz="2000" b="1" dirty="0">
                <a:latin typeface="Times New Roman" panose="02020603050405020304" pitchFamily="18" charset="0"/>
              </a:rPr>
              <a:t>р</a:t>
            </a:r>
            <a:r>
              <a:rPr lang="ru-RU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еализация программы Доступная среда 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 </a:t>
            </a:r>
            <a:r>
              <a:rPr lang="ru-RU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 Первомайском районе города Ростова-на-Дону;</a:t>
            </a:r>
            <a:endParaRPr lang="ru-RU" sz="2000" b="1" dirty="0"/>
          </a:p>
          <a:p>
            <a:pPr marL="0" indent="0" algn="just">
              <a:spcBef>
                <a:spcPts val="0"/>
              </a:spcBef>
              <a:buNone/>
            </a:pPr>
            <a:r>
              <a:rPr lang="ru-RU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-  Медицинское обслуживание инвалидов;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</a:t>
            </a:r>
            <a:r>
              <a:rPr lang="ru-RU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-  Лекарственное обеспечение инвалидов;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-   Обеспечение инвалидов ТСР и ТСЖ; </a:t>
            </a:r>
          </a:p>
          <a:p>
            <a:endParaRPr lang="ru-RU" i="1" dirty="0">
              <a:highlight>
                <a:srgbClr val="FFFF00"/>
              </a:highlight>
            </a:endParaRPr>
          </a:p>
          <a:p>
            <a:endParaRPr lang="ru-RU" i="1" dirty="0">
              <a:highlight>
                <a:srgbClr val="FFFF00"/>
              </a:highlight>
            </a:endParaRPr>
          </a:p>
          <a:p>
            <a:endParaRPr lang="ru-RU" i="1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10F04E1-FBFF-B1EA-C893-929962947F89}"/>
              </a:ext>
            </a:extLst>
          </p:cNvPr>
          <p:cNvSpPr/>
          <p:nvPr/>
        </p:nvSpPr>
        <p:spPr>
          <a:xfrm>
            <a:off x="1809750" y="0"/>
            <a:ext cx="7343775" cy="5715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i="1" dirty="0"/>
              <a:t>Название ПРООИ-ОРОО ВОИ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96287B-4DC9-8569-8A1D-29CBAB5B6FC3}"/>
              </a:ext>
            </a:extLst>
          </p:cNvPr>
          <p:cNvSpPr txBox="1"/>
          <p:nvPr/>
        </p:nvSpPr>
        <p:spPr>
          <a:xfrm>
            <a:off x="8890715" y="403538"/>
            <a:ext cx="2477037" cy="73866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ru-RU" sz="1400" dirty="0"/>
              <a:t>Рекомендуется </a:t>
            </a:r>
          </a:p>
          <a:p>
            <a:r>
              <a:rPr lang="ru-RU" sz="1400" dirty="0"/>
              <a:t>не более 3 слайдов </a:t>
            </a:r>
          </a:p>
          <a:p>
            <a:r>
              <a:rPr lang="ru-RU" sz="1400" dirty="0"/>
              <a:t>по данному направлению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C21F3CC-B366-46C5-B23A-3E8B6B4CE9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00" y="3972715"/>
            <a:ext cx="3975100" cy="259702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681761C-68A4-4D13-8A6C-9AFE735A55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715" y="3972715"/>
            <a:ext cx="3167064" cy="259702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538900F-2A19-4F40-A1F1-68D648FCB68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773" y="3972715"/>
            <a:ext cx="3401028" cy="2597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5067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6A96A3-F180-4709-BEBE-7E82418CE1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0952" y="328613"/>
            <a:ext cx="8171848" cy="1028699"/>
          </a:xfrm>
        </p:spPr>
        <p:txBody>
          <a:bodyPr>
            <a:normAutofit/>
          </a:bodyPr>
          <a:lstStyle/>
          <a:p>
            <a:r>
              <a:rPr lang="ru-RU" sz="2800" b="0" dirty="0"/>
              <a:t>                   </a:t>
            </a:r>
            <a:r>
              <a:rPr lang="ru-RU" sz="1800" b="0" dirty="0"/>
              <a:t>Название ПРООИ-ОРОО ВОИ </a:t>
            </a:r>
            <a:br>
              <a:rPr lang="ru-RU" i="1" dirty="0"/>
            </a:br>
            <a:r>
              <a:rPr lang="ru-RU" sz="2800" b="1" dirty="0"/>
              <a:t>Защита прав и законных интересов инвалидов</a:t>
            </a:r>
            <a:endParaRPr lang="ru-RU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86A894E6-DF98-4DE0-93E0-CEDDD70DD9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85250" y="2762911"/>
            <a:ext cx="4527550" cy="255125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597F5BC-D59C-4D32-B675-A11906D2BF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9308" y="4402199"/>
            <a:ext cx="3149657" cy="232880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004BE3C-E2E3-49BA-9C3C-0965B4C552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9308" y="1595433"/>
            <a:ext cx="3149658" cy="244316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FFB62E1-53EA-4EEA-9FF5-B9E6D1688DC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665" y="1709736"/>
            <a:ext cx="3320573" cy="2328863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8934041-2137-46C2-B2B6-CB50BDE6DBA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665" y="4402199"/>
            <a:ext cx="3320573" cy="232880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981752" y="3244334"/>
            <a:ext cx="22284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/>
              <a:t>ПРООИ-ОРООО ВОИ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981752" y="3244334"/>
            <a:ext cx="22284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/>
              <a:t>ПРООИ-ОРООО ВОИ </a:t>
            </a:r>
          </a:p>
        </p:txBody>
      </p:sp>
    </p:spTree>
    <p:extLst>
      <p:ext uri="{BB962C8B-B14F-4D97-AF65-F5344CB8AC3E}">
        <p14:creationId xmlns:p14="http://schemas.microsoft.com/office/powerpoint/2010/main" val="32235796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F6CE3A-7796-D7D9-5005-86C629E34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7477" y="563328"/>
            <a:ext cx="8171848" cy="982412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/>
              <a:t>Защита прав и законных интересов инвалидов</a:t>
            </a:r>
            <a:endParaRPr lang="ru-RU" sz="3200" dirty="0">
              <a:solidFill>
                <a:schemeClr val="tx1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240FF0B-8EEC-F097-99A1-B88CD15B3F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1663" y="2165359"/>
            <a:ext cx="10202088" cy="4015749"/>
          </a:xfrm>
        </p:spPr>
        <p:txBody>
          <a:bodyPr>
            <a:normAutofit/>
          </a:bodyPr>
          <a:lstStyle/>
          <a:p>
            <a:r>
              <a:rPr lang="ru-RU" i="1" dirty="0"/>
              <a:t>Наши представители есть во всех значимых комитетах, комиссиях и рабочих группах на районном, городском и региональном уровне. </a:t>
            </a:r>
            <a:r>
              <a:rPr lang="ru-RU" b="1" i="1" dirty="0"/>
              <a:t>Представители ПРООИ-ОРООО ВОИ являются членами Попечительского совета, комиссии по распределению субсидий, комитета по соц. вопросам и здравоохранению, в координационном совете по делам инвалидов и  т. д.</a:t>
            </a:r>
          </a:p>
          <a:p>
            <a:endParaRPr lang="ru-RU" i="1" dirty="0">
              <a:highlight>
                <a:srgbClr val="FFFF00"/>
              </a:highlight>
            </a:endParaRPr>
          </a:p>
          <a:p>
            <a:pPr indent="449580" algn="just"/>
            <a:endParaRPr lang="ru-RU" b="1" dirty="0">
              <a:effectLst/>
              <a:highlight>
                <a:srgbClr val="FFFF00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i="1" dirty="0">
              <a:highlight>
                <a:srgbClr val="FFFF00"/>
              </a:highlight>
            </a:endParaRPr>
          </a:p>
          <a:p>
            <a:endParaRPr lang="ru-RU" i="1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10F04E1-FBFF-B1EA-C893-929962947F89}"/>
              </a:ext>
            </a:extLst>
          </p:cNvPr>
          <p:cNvSpPr/>
          <p:nvPr/>
        </p:nvSpPr>
        <p:spPr>
          <a:xfrm>
            <a:off x="1809750" y="0"/>
            <a:ext cx="7343775" cy="5715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i="1" dirty="0"/>
              <a:t>Название ПРООИ-ОРОО ВОИ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96287B-4DC9-8569-8A1D-29CBAB5B6FC3}"/>
              </a:ext>
            </a:extLst>
          </p:cNvPr>
          <p:cNvSpPr txBox="1"/>
          <p:nvPr/>
        </p:nvSpPr>
        <p:spPr>
          <a:xfrm>
            <a:off x="8890715" y="403538"/>
            <a:ext cx="2477037" cy="73866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ru-RU" sz="1400" dirty="0"/>
              <a:t>Рекомендуется </a:t>
            </a:r>
          </a:p>
          <a:p>
            <a:r>
              <a:rPr lang="ru-RU" sz="1400" dirty="0"/>
              <a:t>не более 3 слайдов </a:t>
            </a:r>
          </a:p>
          <a:p>
            <a:r>
              <a:rPr lang="ru-RU" sz="1400" dirty="0"/>
              <a:t>по данному направлению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2BE1C40-6D57-407F-8EC3-83FCA06D52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1" y="4444999"/>
            <a:ext cx="3528532" cy="212474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C1C87D3-B048-40A7-8949-B3946E8D7D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465" y="4444999"/>
            <a:ext cx="3144604" cy="212474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7C4E2B2-B53B-4C19-9D57-53E810D8F08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7179" y="4444998"/>
            <a:ext cx="3320573" cy="2077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5513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F6CE3A-7796-D7D9-5005-86C629E34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3737" y="658695"/>
            <a:ext cx="8556290" cy="1219200"/>
          </a:xfrm>
        </p:spPr>
        <p:txBody>
          <a:bodyPr>
            <a:normAutofit/>
          </a:bodyPr>
          <a:lstStyle/>
          <a:p>
            <a:pPr algn="ctr"/>
            <a:r>
              <a:rPr lang="ru-RU" b="1" dirty="0"/>
              <a:t>Профориентация, образование и трудоустройство инвалидов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240FF0B-8EEC-F097-99A1-B88CD15B3F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8618" y="1798064"/>
            <a:ext cx="11226374" cy="4780536"/>
          </a:xfrm>
        </p:spPr>
        <p:txBody>
          <a:bodyPr>
            <a:normAutofit fontScale="85000" lnSpcReduction="20000"/>
          </a:bodyPr>
          <a:lstStyle/>
          <a:p>
            <a:r>
              <a:rPr lang="ru-RU" i="1" dirty="0"/>
              <a:t>Взаимодействуя с ВУЗами, учреждениями среднего профессионального, среднего и дошкольного образования, мы добились создания доступной среды в образовательных организациях, в которых учатся </a:t>
            </a:r>
            <a:r>
              <a:rPr lang="ru-RU" b="1" i="1" dirty="0"/>
              <a:t>364</a:t>
            </a:r>
            <a:r>
              <a:rPr lang="ru-RU" i="1" dirty="0"/>
              <a:t> инвалида </a:t>
            </a:r>
            <a:r>
              <a:rPr lang="ru-RU" b="1" i="1" dirty="0"/>
              <a:t>(ГКОУ №41 и ГКОУ №42)</a:t>
            </a:r>
            <a:r>
              <a:rPr lang="ru-RU" i="1" dirty="0"/>
              <a:t>;</a:t>
            </a:r>
          </a:p>
          <a:p>
            <a:endParaRPr lang="ru-RU" i="1" dirty="0">
              <a:highlight>
                <a:srgbClr val="FFFF00"/>
              </a:highlight>
            </a:endParaRPr>
          </a:p>
          <a:p>
            <a:endParaRPr lang="ru-RU" i="1" dirty="0"/>
          </a:p>
          <a:p>
            <a:pPr marL="0" indent="0">
              <a:buNone/>
            </a:pPr>
            <a:endParaRPr lang="ru-RU" i="1" dirty="0"/>
          </a:p>
          <a:p>
            <a:pPr marL="0" indent="0">
              <a:buNone/>
            </a:pPr>
            <a:endParaRPr lang="ru-RU" i="1" dirty="0"/>
          </a:p>
          <a:p>
            <a:endParaRPr lang="ru-RU" i="1" dirty="0"/>
          </a:p>
          <a:p>
            <a:endParaRPr lang="ru-RU" i="1" dirty="0"/>
          </a:p>
          <a:p>
            <a:endParaRPr lang="ru-RU" i="1" dirty="0"/>
          </a:p>
          <a:p>
            <a:r>
              <a:rPr lang="ru-RU" i="1" dirty="0"/>
              <a:t>Взаимодействуя с органами занятости  населения мы помогли трудоустроиться или определиться с будущей профессией: - </a:t>
            </a:r>
            <a:r>
              <a:rPr lang="ru-RU" b="1" i="1" dirty="0"/>
              <a:t>2 людям с инвалидностью</a:t>
            </a:r>
            <a:r>
              <a:rPr lang="ru-RU" i="1" dirty="0"/>
              <a:t>;</a:t>
            </a:r>
          </a:p>
          <a:p>
            <a:r>
              <a:rPr lang="ru-RU" i="1" dirty="0"/>
              <a:t>В системе ВОИ в региональных и местных организациях и на наших предприятиях работает: </a:t>
            </a:r>
            <a:r>
              <a:rPr lang="ru-RU" b="1" i="1" dirty="0"/>
              <a:t>- 11 инвалидов</a:t>
            </a:r>
            <a:r>
              <a:rPr lang="ru-RU" i="1" dirty="0"/>
              <a:t>;</a:t>
            </a:r>
          </a:p>
          <a:p>
            <a:endParaRPr lang="ru-RU" i="1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B6FA0D6-B09B-8547-B55D-8D49EB1A2EC6}"/>
              </a:ext>
            </a:extLst>
          </p:cNvPr>
          <p:cNvSpPr/>
          <p:nvPr/>
        </p:nvSpPr>
        <p:spPr>
          <a:xfrm>
            <a:off x="1809750" y="0"/>
            <a:ext cx="7343775" cy="5715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i="1" dirty="0"/>
              <a:t>Название ПРООИ-ОРООО  ВОИ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6C88FF2-2C1F-41C1-A3DC-30D46CBB68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0701" y="2679700"/>
            <a:ext cx="3225800" cy="24003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0D933ED-AA4F-4E01-A53C-FA616BFDDB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5402" y="2679700"/>
            <a:ext cx="3587267" cy="24003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1DE01C7-E123-430B-BE50-5D5391E624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2679700"/>
            <a:ext cx="3225800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5814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F6CE3A-7796-D7D9-5005-86C629E34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4822" y="684279"/>
            <a:ext cx="9042355" cy="1133341"/>
          </a:xfrm>
        </p:spPr>
        <p:txBody>
          <a:bodyPr>
            <a:normAutofit/>
          </a:bodyPr>
          <a:lstStyle/>
          <a:p>
            <a:pPr algn="ctr"/>
            <a:r>
              <a:rPr lang="ru-RU" b="1" dirty="0"/>
              <a:t>Содействие инвалидам в занятиях физической культурой, спортом и туризмом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240FF0B-8EEC-F097-99A1-B88CD15B3F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5426" y="1725483"/>
            <a:ext cx="10271751" cy="4875341"/>
          </a:xfrm>
        </p:spPr>
        <p:txBody>
          <a:bodyPr>
            <a:normAutofit lnSpcReduction="10000"/>
          </a:bodyPr>
          <a:lstStyle/>
          <a:p>
            <a:r>
              <a:rPr lang="ru-RU" i="1" dirty="0"/>
              <a:t>Наиболее значимые достижения людей с инвалидностью - членов ВОИ (призовые места на международных и  всероссийских спортивных мероприятиях в 2024 году)</a:t>
            </a:r>
          </a:p>
          <a:p>
            <a:pPr marL="0" indent="0">
              <a:buNone/>
            </a:pPr>
            <a:r>
              <a:rPr lang="ru-RU" i="1" dirty="0"/>
              <a:t>     </a:t>
            </a:r>
            <a:r>
              <a:rPr lang="ru-RU" b="1" dirty="0"/>
              <a:t>-  Прокопьев Л.В -2 место на Всероссийских спортивных мероприятиях</a:t>
            </a:r>
            <a:r>
              <a:rPr lang="ru-RU" i="1" dirty="0"/>
              <a:t>.</a:t>
            </a:r>
          </a:p>
          <a:p>
            <a:r>
              <a:rPr lang="ru-RU" i="1" dirty="0"/>
              <a:t>Количество спортивных клубов при поддержке региональных и местных организаций ВОИ, в которых регулярно занимаются спортом людей с инвалидностью: - </a:t>
            </a:r>
            <a:r>
              <a:rPr lang="ru-RU" b="1" i="1" dirty="0"/>
              <a:t>один;</a:t>
            </a:r>
          </a:p>
          <a:p>
            <a:r>
              <a:rPr lang="ru-RU" i="1" dirty="0"/>
              <a:t>Наиболее значимые спортивные мероприятия, состоявшиеся в 2024 г. - </a:t>
            </a:r>
            <a:r>
              <a:rPr lang="ru-RU" b="1" i="1" dirty="0"/>
              <a:t>Районный шахматно-шашечный турнир;</a:t>
            </a:r>
            <a:r>
              <a:rPr lang="ru-RU" i="1" dirty="0">
                <a:highlight>
                  <a:srgbClr val="FFFF00"/>
                </a:highlight>
              </a:rPr>
              <a:t> </a:t>
            </a:r>
          </a:p>
          <a:p>
            <a:r>
              <a:rPr lang="ru-RU" i="1" dirty="0"/>
              <a:t>Количество спортивных мероприятий, в которых приняли участие инвалиды: - </a:t>
            </a:r>
            <a:r>
              <a:rPr lang="ru-RU" b="1" i="1" dirty="0"/>
              <a:t>16 чел., в районном шахматно-шашечном турнире;   </a:t>
            </a:r>
          </a:p>
          <a:p>
            <a:pPr marL="0" indent="0">
              <a:buNone/>
            </a:pPr>
            <a:endParaRPr lang="ru-RU" i="1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055E6FD-53D9-4B19-ECCD-3DBF00C985A3}"/>
              </a:ext>
            </a:extLst>
          </p:cNvPr>
          <p:cNvSpPr/>
          <p:nvPr/>
        </p:nvSpPr>
        <p:spPr>
          <a:xfrm>
            <a:off x="1809750" y="0"/>
            <a:ext cx="7343775" cy="5715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i="1" dirty="0"/>
              <a:t>Название ПРООИ-ОРООО ВОИ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0F1DBB-6BCC-1D9F-1B5C-27B35BDDEE72}"/>
              </a:ext>
            </a:extLst>
          </p:cNvPr>
          <p:cNvSpPr txBox="1"/>
          <p:nvPr/>
        </p:nvSpPr>
        <p:spPr>
          <a:xfrm>
            <a:off x="9491729" y="202168"/>
            <a:ext cx="2477037" cy="73866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ru-RU" sz="1400" dirty="0"/>
              <a:t>Рекомендуется </a:t>
            </a:r>
          </a:p>
          <a:p>
            <a:r>
              <a:rPr lang="ru-RU" sz="1400" dirty="0"/>
              <a:t>не более 3 слайдов </a:t>
            </a:r>
          </a:p>
          <a:p>
            <a:r>
              <a:rPr lang="ru-RU" sz="1400" dirty="0"/>
              <a:t>по данному направлению</a:t>
            </a:r>
          </a:p>
        </p:txBody>
      </p:sp>
    </p:spTree>
    <p:extLst>
      <p:ext uri="{BB962C8B-B14F-4D97-AF65-F5344CB8AC3E}">
        <p14:creationId xmlns:p14="http://schemas.microsoft.com/office/powerpoint/2010/main" val="12315334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F6CE3A-7796-D7D9-5005-86C629E34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863" y="609600"/>
            <a:ext cx="8596312" cy="775317"/>
          </a:xfrm>
        </p:spPr>
        <p:txBody>
          <a:bodyPr>
            <a:normAutofit/>
          </a:bodyPr>
          <a:lstStyle/>
          <a:p>
            <a:pPr algn="ctr"/>
            <a:r>
              <a:rPr lang="ru-RU" b="1" dirty="0"/>
              <a:t>Социокультурная реабилитация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240FF0B-8EEC-F097-99A1-B88CD15B3F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1663" y="1841680"/>
            <a:ext cx="10586290" cy="4310128"/>
          </a:xfrm>
        </p:spPr>
        <p:txBody>
          <a:bodyPr>
            <a:normAutofit fontScale="92500"/>
          </a:bodyPr>
          <a:lstStyle/>
          <a:p>
            <a:r>
              <a:rPr lang="ru-RU" i="1" dirty="0"/>
              <a:t>Наиболее значимые достижения людей с инвалидностью - членов ВОИ (призовые места на </a:t>
            </a:r>
            <a:r>
              <a:rPr lang="ru-RU" i="1" dirty="0">
                <a:solidFill>
                  <a:schemeClr val="tx1"/>
                </a:solidFill>
              </a:rPr>
              <a:t>международных и  всероссийских социокультурных</a:t>
            </a:r>
            <a:r>
              <a:rPr lang="ru-RU" i="1" dirty="0"/>
              <a:t> мероприятиях, творческих конкурсах в 2024 году): - </a:t>
            </a:r>
            <a:r>
              <a:rPr lang="ru-RU" b="1" i="1" dirty="0"/>
              <a:t>нет;</a:t>
            </a:r>
          </a:p>
          <a:p>
            <a:r>
              <a:rPr lang="ru-RU" i="1" dirty="0"/>
              <a:t>Участие в работе инклюзивных творческих мастерских. Количество творческих клубов при поддержке местной организаций ВОИ, в которых регулярно занимаются люди с инвалидностью </a:t>
            </a:r>
            <a:r>
              <a:rPr lang="ru-RU" b="1" dirty="0"/>
              <a:t>- 10 чел.;</a:t>
            </a:r>
          </a:p>
          <a:p>
            <a:r>
              <a:rPr lang="ru-RU" i="1" dirty="0"/>
              <a:t>Наименование наиболее значимых творческих мероприятий районного уровня состоявшиеся в 2024 г.: - </a:t>
            </a:r>
            <a:r>
              <a:rPr lang="ru-RU" b="1" i="1" dirty="0"/>
              <a:t>Выставка творчества инвалидов, посвящённая Международному дню инвалида и декаде инвалидов в Первомайском районе,</a:t>
            </a:r>
            <a:r>
              <a:rPr lang="ru-RU" i="1" dirty="0"/>
              <a:t> </a:t>
            </a:r>
            <a:r>
              <a:rPr lang="ru-RU" b="1" dirty="0"/>
              <a:t>автопробег «Историческая память», поздравление детей инвалидов и инвалидов с новым годом  на дому и т. д.</a:t>
            </a:r>
          </a:p>
          <a:p>
            <a:endParaRPr lang="ru-RU" b="1" dirty="0"/>
          </a:p>
          <a:p>
            <a:endParaRPr lang="ru-RU" b="1" dirty="0"/>
          </a:p>
          <a:p>
            <a:endParaRPr lang="ru-RU" b="1" dirty="0"/>
          </a:p>
          <a:p>
            <a:endParaRPr lang="ru-RU" i="1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055E6FD-53D9-4B19-ECCD-3DBF00C985A3}"/>
              </a:ext>
            </a:extLst>
          </p:cNvPr>
          <p:cNvSpPr/>
          <p:nvPr/>
        </p:nvSpPr>
        <p:spPr>
          <a:xfrm>
            <a:off x="1809750" y="0"/>
            <a:ext cx="7343775" cy="5715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i="1" dirty="0"/>
              <a:t>Название ПРООИ-ОРООО ВОИ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0D7A1F-FBBC-3C85-4D01-C682D7D63DD0}"/>
              </a:ext>
            </a:extLst>
          </p:cNvPr>
          <p:cNvSpPr txBox="1"/>
          <p:nvPr/>
        </p:nvSpPr>
        <p:spPr>
          <a:xfrm>
            <a:off x="9197975" y="505303"/>
            <a:ext cx="2477037" cy="73866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ru-RU" sz="1400" dirty="0"/>
              <a:t>Рекомендуется </a:t>
            </a:r>
          </a:p>
          <a:p>
            <a:r>
              <a:rPr lang="ru-RU" sz="1400" dirty="0"/>
              <a:t>не более 3 слайдов </a:t>
            </a:r>
          </a:p>
          <a:p>
            <a:r>
              <a:rPr lang="ru-RU" sz="1400" dirty="0"/>
              <a:t>по данному направлению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BFC14C9-4FB2-4205-BF53-13174B750B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427" y="5743158"/>
            <a:ext cx="1344958" cy="101623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B7B707C-F626-49DA-8D5F-1A3829F976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8377" y="5715959"/>
            <a:ext cx="1556475" cy="102035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AE26246-CD59-4863-9949-2983F1F964A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143" y="5743158"/>
            <a:ext cx="1556476" cy="103022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1810BF4-AC7F-4BED-816B-3B6A33E2704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1831" y="5735811"/>
            <a:ext cx="1633726" cy="98755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9E07E65-291E-47D1-A6DE-3111DBE3D89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441589" y="5574617"/>
            <a:ext cx="1210057" cy="108743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49E638E-3402-4ECF-A2FD-CE6861F444E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830" y="5733288"/>
            <a:ext cx="1767839" cy="103022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2765911-A5CF-4F43-99D0-1FCD1717F8E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9633" y="5513306"/>
            <a:ext cx="1219927" cy="1236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77515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983</TotalTime>
  <Words>1233</Words>
  <Application>Microsoft Office PowerPoint</Application>
  <PresentationFormat>Широкоэкранный</PresentationFormat>
  <Paragraphs>180</Paragraphs>
  <Slides>20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7" baseType="lpstr">
      <vt:lpstr>Arial</vt:lpstr>
      <vt:lpstr>Calibri</vt:lpstr>
      <vt:lpstr>Calibri Light</vt:lpstr>
      <vt:lpstr>Times New Roman</vt:lpstr>
      <vt:lpstr>Trebuchet MS</vt:lpstr>
      <vt:lpstr>Тема Office</vt:lpstr>
      <vt:lpstr>Acrobat Document</vt:lpstr>
      <vt:lpstr>Публичный отчет местной Первомайской районной общественной организации инвалидов – отделения Ростовской областной общественной организации ВОИ города Ростов на Дону за 2024 год</vt:lpstr>
      <vt:lpstr>Краткая информация об организации</vt:lpstr>
      <vt:lpstr>Защита прав и законных интересов инвалидов</vt:lpstr>
      <vt:lpstr>Защита прав и законных интересов инвалидов</vt:lpstr>
      <vt:lpstr>                   Название ПРООИ-ОРОО ВОИ  Защита прав и законных интересов инвалидов</vt:lpstr>
      <vt:lpstr>Защита прав и законных интересов инвалидов</vt:lpstr>
      <vt:lpstr>Профориентация, образование и трудоустройство инвалидов</vt:lpstr>
      <vt:lpstr>Содействие инвалидам в занятиях физической культурой, спортом и туризмом</vt:lpstr>
      <vt:lpstr>Социокультурная реабилитация</vt:lpstr>
      <vt:lpstr>                                Название ПРООИ-ОРООО ВОИ                     Социокультурная реабилитация</vt:lpstr>
      <vt:lpstr>Программы по реабилитации и абилитации,  благотворительные программы организаций</vt:lpstr>
      <vt:lpstr>Реализованные Проекты с привлечением стороннего финансирования</vt:lpstr>
      <vt:lpstr>                          Название ПРООИ-ОРООО ВОИ  Реализованные Проекты с привлечением                  стороннего финансирования</vt:lpstr>
      <vt:lpstr>Информирование общества о положении инвалидов </vt:lpstr>
      <vt:lpstr>       Достижения организации</vt:lpstr>
      <vt:lpstr>Благодарности, награды и дипломы</vt:lpstr>
      <vt:lpstr>Благодарность нашим партнёрам</vt:lpstr>
      <vt:lpstr>Финансовый отчет за 2024 г. о деятельности местной организаций ВОИ</vt:lpstr>
      <vt:lpstr>Финансовый отчет о деятельности  местной организации ВОИ</vt:lpstr>
      <vt:lpstr>Вы можете больше узнать о нашей деятельности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Фуфаева Светлана Викторовна</dc:creator>
  <cp:lastModifiedBy>Home</cp:lastModifiedBy>
  <cp:revision>173</cp:revision>
  <dcterms:created xsi:type="dcterms:W3CDTF">2023-03-15T09:42:46Z</dcterms:created>
  <dcterms:modified xsi:type="dcterms:W3CDTF">2025-03-25T07:44:17Z</dcterms:modified>
</cp:coreProperties>
</file>